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emf" ContentType="image/x-emf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7" r:id="rId2"/>
    <p:sldId id="30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309" r:id="rId14"/>
    <p:sldId id="271" r:id="rId15"/>
    <p:sldId id="272" r:id="rId16"/>
    <p:sldId id="275" r:id="rId17"/>
    <p:sldId id="276" r:id="rId18"/>
    <p:sldId id="312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7" r:id="rId29"/>
    <p:sldId id="289" r:id="rId30"/>
    <p:sldId id="290" r:id="rId31"/>
    <p:sldId id="292" r:id="rId32"/>
    <p:sldId id="293" r:id="rId33"/>
    <p:sldId id="294" r:id="rId34"/>
    <p:sldId id="313" r:id="rId35"/>
    <p:sldId id="296" r:id="rId36"/>
    <p:sldId id="297" r:id="rId37"/>
    <p:sldId id="308" r:id="rId38"/>
    <p:sldId id="310" r:id="rId39"/>
    <p:sldId id="311" r:id="rId40"/>
    <p:sldId id="301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6618E-D497-4EAD-9A22-99FC9F957673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9AC9E-A230-45DB-B7FE-3C7DD0676D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BA902B3-F01B-492E-B00B-CB3214A2FE42}" type="datetimeFigureOut">
              <a:rPr lang="en-US"/>
              <a:pPr>
                <a:defRPr/>
              </a:pPr>
              <a:t>3/2/2009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54025FD-2EF8-4671-9B50-B02A89579D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D548205-FE15-42FA-8EAA-93E8058B478A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5236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/>
              <a:t>bvjv,bn,bn,</a:t>
            </a:r>
          </a:p>
        </p:txBody>
      </p:sp>
      <p:sp>
        <p:nvSpPr>
          <p:cNvPr id="9523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0EA7BE0-2240-4DA7-8852-CCD7678F4E3D}" type="slidenum">
              <a:rPr lang="fr-FR" altLang="fr-FR"/>
              <a:pPr/>
              <a:t>2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D5DBF17-B44F-4887-8067-80C1396A151D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CA03C99-D0DF-4569-8C08-1EF2C62E8251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/>
              <a:t>bvjv,bn,bn,</a:t>
            </a:r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1BF521-72C8-4B79-BA9A-506DF85B7B25}" type="slidenum">
              <a:rPr lang="fr-FR" altLang="fr-FR"/>
              <a:pPr/>
              <a:t>5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81978E-FACF-4918-BA47-4CCF95925CF7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194599-41B0-4A65-A15A-90EB7DC90384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BD794AC-0AD9-4FBC-B626-9A12C7ECA00F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14BAD0-0333-4B1B-899B-C6F1BA424F66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EB09DF-ED54-43CA-8558-BDBC691C3A2C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/>
              <a:t>title, place and date</a:t>
            </a:r>
          </a:p>
        </p:txBody>
      </p:sp>
      <p:sp>
        <p:nvSpPr>
          <p:cNvPr id="624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2DB627F-88C3-4A72-8266-887A2C2C818F}" type="slidenum">
              <a:rPr lang="fr-FR" altLang="fr-FR"/>
              <a:pPr/>
              <a:t>11</a:t>
            </a:fld>
            <a:endParaRPr lang="fr-FR" altLang="fr-FR"/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2363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7CF09C2-DA19-4F7D-81DA-ED3C00635EEF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4025FD-2EF8-4671-9B50-B02A89579D8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D1F128-FF12-4B40-AF19-4029349E4C22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472D17-4099-41FF-BD07-689E1E374A61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9636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/>
              <a:t>bvjv,bn,bn,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BDE383B-5CF2-4677-8964-661416573942}" type="slidenum">
              <a:rPr lang="fr-FR" altLang="fr-FR"/>
              <a:pPr/>
              <a:t>16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0660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/>
              <a:t>bvjv,bn,bn,</a:t>
            </a:r>
          </a:p>
        </p:txBody>
      </p:sp>
      <p:sp>
        <p:nvSpPr>
          <p:cNvPr id="7066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DA3B393-77AA-4BCA-80B6-536C30B95805}" type="slidenum">
              <a:rPr lang="fr-FR" altLang="fr-FR"/>
              <a:pPr/>
              <a:t>17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4025FD-2EF8-4671-9B50-B02A89579D8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Using other sensors with great horizontal accuraty</a:t>
            </a: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4FB28B-65B1-49BA-8DCD-CB16EEE6A58C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FE578E-1F2E-4A28-80E8-23EC0991E4CE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4060DB0-061C-4AD1-AFB7-E3B9EBBB0719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BA364F2-C762-40B9-994B-61B543BCBBA2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5780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/>
              <a:t>bvjv,bn,bn,</a:t>
            </a:r>
          </a:p>
        </p:txBody>
      </p:sp>
      <p:sp>
        <p:nvSpPr>
          <p:cNvPr id="7578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BAD0CD-6864-4A5D-ADA8-ABB64979E0B4}" type="slidenum">
              <a:rPr lang="fr-FR" altLang="fr-FR"/>
              <a:pPr/>
              <a:t>23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B70161-CB1C-45B3-A65B-FC3CDA50E5CB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FA12D20-6723-4DCB-A541-CB197D9C504A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29CDA4-7CD8-4600-B47C-440D46138BF0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AE5209D-54D2-48FE-A8FA-15DC1FFB5A8C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1924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/>
              <a:t>bvjv,bn,bn,</a:t>
            </a:r>
          </a:p>
        </p:txBody>
      </p:sp>
      <p:sp>
        <p:nvSpPr>
          <p:cNvPr id="8192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C93B8E-4690-4998-98A2-6DBEC5C0F56E}" type="slidenum">
              <a:rPr lang="fr-FR" altLang="fr-FR"/>
              <a:pPr/>
              <a:t>28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974555-5221-4C41-932C-A905E9B263FE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517F96D-B27E-487E-B651-844281E96EB2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DEAF73-5848-4668-8E59-58764B07B94D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8068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/>
              <a:t>,</a:t>
            </a:r>
          </a:p>
        </p:txBody>
      </p:sp>
      <p:sp>
        <p:nvSpPr>
          <p:cNvPr id="8806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6D9F9B-33F4-4FE3-B9D6-DB316531DE96}" type="slidenum">
              <a:rPr lang="fr-FR" altLang="fr-FR"/>
              <a:pPr/>
              <a:t>32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9092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/>
              <a:t>,</a:t>
            </a:r>
          </a:p>
        </p:txBody>
      </p:sp>
      <p:sp>
        <p:nvSpPr>
          <p:cNvPr id="8909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532223-60FB-4260-BE28-5902F09A071D}" type="slidenum">
              <a:rPr lang="fr-FR" altLang="fr-FR"/>
              <a:pPr/>
              <a:t>33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974555-5221-4C41-932C-A905E9B263FE}" type="slidenum">
              <a:rPr lang="en-US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2F3B77-D8ED-447C-BD2A-1F849B84BD7C}" type="slidenum">
              <a:rPr lang="en-US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382EF3-3E25-4126-81B3-154D47A48BA0}" type="slidenum">
              <a:rPr lang="en-US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5236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/>
              <a:t>bvjv,bn,bn,</a:t>
            </a:r>
          </a:p>
        </p:txBody>
      </p:sp>
      <p:sp>
        <p:nvSpPr>
          <p:cNvPr id="9523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0EA7BE0-2240-4DA7-8852-CCD7678F4E3D}" type="slidenum">
              <a:rPr lang="fr-FR" altLang="fr-FR"/>
              <a:pPr/>
              <a:t>37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4025FD-2EF8-4671-9B50-B02A89579D82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4025FD-2EF8-4671-9B50-B02A89579D82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3D6679-B195-4BAA-9E3D-FD3EE90F332A}" type="slidenum">
              <a:rPr lang="en-US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SPOT Image Corporation 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Alaska SDMI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3F101-B37F-499F-AD62-8E21018985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SPOT Image Corporation 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Alaska SDMI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5701D-8A19-4477-B10B-3139F2DAEC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SPOT Image Corporation 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Alaska SDMI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1BD55-9B49-4E25-BE47-19DDFDDC10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SPOT Image Corporation  2008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Alaska SDMI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634A4-FF34-4909-B7A2-268594C884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SPOT Image Corporation  2008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Alaska SDMI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BE56E-8242-4289-AFB2-ADD2D60A2C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SPOT Image Corporation  2008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Alaska SDMI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36EB9-F6D2-49CC-95D2-6446FE790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SPOT Image Corporation  2008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Alaska SDMI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39E22-08BC-43AE-B289-7A2E00622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SPOT Image Corporation  2008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Alaska SDMI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0D735-2E25-456A-90D4-B455292CB0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SPOT Image Corporation  2008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Alaska SDMI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BA2BD-1E45-45AB-AA0D-A890EE4AE0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SPOT Image Corporation 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Alaska SDMI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21B30-A953-4ED6-BE38-80A0FE986F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SPOT Image Corporation 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Alaska SDMI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B88B3-C0EF-447F-A61D-E9FE4ED759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r>
              <a:rPr lang="en-US"/>
              <a:t>© SPOT Image Corporation  2008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US"/>
              <a:t>Alaska SDMI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B8FCFA94-437B-4ED5-99F2-DF45724C08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5" name="Picture 7" descr="sdmi_logo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457200" y="6096000"/>
            <a:ext cx="20669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6"/>
          <p:cNvPicPr>
            <a:picLocks noChangeAspect="1" noChangeArrowheads="1"/>
          </p:cNvPicPr>
          <p:nvPr userDrawn="1"/>
        </p:nvPicPr>
        <p:blipFill>
          <a:blip r:embed="rId14"/>
          <a:srcRect r="72057"/>
          <a:stretch>
            <a:fillRect/>
          </a:stretch>
        </p:blipFill>
        <p:spPr bwMode="auto">
          <a:xfrm>
            <a:off x="7391400" y="5935663"/>
            <a:ext cx="1143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3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8.jpe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29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itle 2"/>
          <p:cNvSpPr>
            <a:spLocks noGrp="1"/>
          </p:cNvSpPr>
          <p:nvPr>
            <p:ph idx="4294967295"/>
          </p:nvPr>
        </p:nvSpPr>
        <p:spPr>
          <a:xfrm>
            <a:off x="1219200" y="1447800"/>
            <a:ext cx="7924800" cy="4648200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algn="ctr" eaLnBrk="1" hangingPunct="1">
              <a:buFontTx/>
              <a:buNone/>
            </a:pPr>
            <a:r>
              <a:rPr lang="en-US" dirty="0" smtClean="0">
                <a:solidFill>
                  <a:srgbClr val="008000"/>
                </a:solidFill>
              </a:rPr>
              <a:t>The Spot Image Solution</a:t>
            </a:r>
          </a:p>
          <a:p>
            <a:pPr algn="ctr" eaLnBrk="1" hangingPunct="1">
              <a:buFontTx/>
              <a:buNone/>
            </a:pPr>
            <a:endParaRPr lang="en-US" sz="2400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Alan Kittson and Drew </a:t>
            </a:r>
            <a:r>
              <a:rPr lang="en-US" sz="2400" dirty="0" smtClean="0">
                <a:solidFill>
                  <a:srgbClr val="C00000"/>
                </a:solidFill>
              </a:rPr>
              <a:t>Hopwood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Spot Image Corporation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(703) 715-3100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400" dirty="0" smtClean="0">
              <a:solidFill>
                <a:srgbClr val="C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 b="1" dirty="0" smtClean="0">
                <a:solidFill>
                  <a:srgbClr val="008000"/>
                </a:solidFill>
              </a:rPr>
              <a:t>Statewide Digital Mapping Initiative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 b="1" dirty="0" smtClean="0">
                <a:solidFill>
                  <a:srgbClr val="008000"/>
                </a:solidFill>
              </a:rPr>
              <a:t>Imagery Workshop</a:t>
            </a:r>
          </a:p>
        </p:txBody>
      </p: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 r="72057"/>
          <a:stretch>
            <a:fillRect/>
          </a:stretch>
        </p:blipFill>
        <p:spPr bwMode="auto">
          <a:xfrm>
            <a:off x="509588" y="228600"/>
            <a:ext cx="2309812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5" descr="sdmi_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6019800"/>
            <a:ext cx="20669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5C7ECA-0A60-4B82-AD25-F0C87AC481AB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9031288" cy="579120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sz="500" b="1" dirty="0" smtClean="0"/>
          </a:p>
          <a:p>
            <a:pPr algn="ctr" eaLnBrk="1" hangingPunct="1">
              <a:buFontTx/>
              <a:buNone/>
            </a:pPr>
            <a:r>
              <a:rPr lang="en-US" sz="1800" b="1" dirty="0" smtClean="0"/>
              <a:t>SPOT’s Solution is Ideally Suited to Meet ALL of the </a:t>
            </a:r>
          </a:p>
          <a:p>
            <a:pPr algn="ctr" eaLnBrk="1" hangingPunct="1">
              <a:buFontTx/>
              <a:buNone/>
            </a:pPr>
            <a:r>
              <a:rPr lang="en-US" sz="1800" b="1" dirty="0" smtClean="0"/>
              <a:t>SDMI Imagery collection requirements and mandates TODAY!</a:t>
            </a:r>
            <a:endParaRPr lang="en-US" sz="2400" dirty="0" smtClean="0">
              <a:solidFill>
                <a:srgbClr val="024C90"/>
              </a:solidFill>
            </a:endParaRPr>
          </a:p>
          <a:p>
            <a:pPr marL="800100" eaLnBrk="1" hangingPunct="1"/>
            <a:endParaRPr lang="en-US" sz="900" dirty="0" smtClean="0">
              <a:solidFill>
                <a:srgbClr val="024C90"/>
              </a:solidFill>
            </a:endParaRPr>
          </a:p>
          <a:p>
            <a:pPr marL="800100" eaLnBrk="1" hangingPunct="1"/>
            <a:endParaRPr lang="en-US" sz="900" dirty="0" smtClean="0">
              <a:solidFill>
                <a:srgbClr val="024C90"/>
              </a:solidFill>
            </a:endParaRPr>
          </a:p>
          <a:p>
            <a:pPr marL="800100" eaLnBrk="1" hangingPunct="1"/>
            <a:r>
              <a:rPr lang="en-US" sz="2000" dirty="0" smtClean="0"/>
              <a:t>Time</a:t>
            </a:r>
            <a:endParaRPr lang="en-US" sz="2400" dirty="0" smtClean="0"/>
          </a:p>
          <a:p>
            <a:pPr marL="1200150" lvl="1" eaLnBrk="1" hangingPunct="1">
              <a:tabLst>
                <a:tab pos="631825" algn="l"/>
              </a:tabLst>
            </a:pPr>
            <a:r>
              <a:rPr lang="en-US" sz="1600" dirty="0" smtClean="0"/>
              <a:t>Complete Coverage in 3 Years</a:t>
            </a:r>
          </a:p>
          <a:p>
            <a:pPr marL="800100" eaLnBrk="1" hangingPunct="1"/>
            <a:r>
              <a:rPr lang="en-US" sz="2000" dirty="0" smtClean="0"/>
              <a:t>Coverage</a:t>
            </a:r>
            <a:endParaRPr lang="en-US" sz="2400" dirty="0" smtClean="0"/>
          </a:p>
          <a:p>
            <a:pPr marL="1200150" lvl="1" eaLnBrk="1" hangingPunct="1"/>
            <a:r>
              <a:rPr lang="en-US" sz="1600" dirty="0" smtClean="0"/>
              <a:t>Swath and collection capacity</a:t>
            </a:r>
          </a:p>
          <a:p>
            <a:pPr marL="1200150" lvl="1" eaLnBrk="1" hangingPunct="1"/>
            <a:r>
              <a:rPr lang="en-US" sz="1600" dirty="0" smtClean="0"/>
              <a:t>Extensive Imagery Archive of Alaska</a:t>
            </a:r>
            <a:endParaRPr lang="en-US" sz="1400" dirty="0" smtClean="0"/>
          </a:p>
          <a:p>
            <a:pPr marL="800100" eaLnBrk="1" hangingPunct="1"/>
            <a:r>
              <a:rPr lang="en-US" sz="2000" dirty="0" smtClean="0"/>
              <a:t>Added Benefits</a:t>
            </a:r>
          </a:p>
          <a:p>
            <a:pPr marL="1200150" lvl="1" eaLnBrk="1" hangingPunct="1"/>
            <a:r>
              <a:rPr lang="en-US" sz="1600" dirty="0" smtClean="0"/>
              <a:t>Emergency Response Services</a:t>
            </a:r>
          </a:p>
          <a:p>
            <a:pPr marL="1200150" lvl="1" eaLnBrk="1" hangingPunct="1"/>
            <a:r>
              <a:rPr lang="en-US" sz="1600" dirty="0" smtClean="0"/>
              <a:t>Monitoring Capabilities</a:t>
            </a:r>
          </a:p>
          <a:p>
            <a:pPr marL="1200150" lvl="1" eaLnBrk="1" hangingPunct="1"/>
            <a:r>
              <a:rPr lang="en-US" sz="1600" dirty="0" smtClean="0"/>
              <a:t>Extensive Archive of Alaska</a:t>
            </a:r>
          </a:p>
          <a:p>
            <a:pPr marL="800100" eaLnBrk="1" hangingPunct="1"/>
            <a:r>
              <a:rPr lang="en-US" sz="2000" dirty="0" smtClean="0"/>
              <a:t>Experience</a:t>
            </a:r>
            <a:endParaRPr lang="en-US" sz="1400" dirty="0" smtClean="0"/>
          </a:p>
          <a:p>
            <a:pPr marL="1200150" lvl="1" eaLnBrk="1" hangingPunct="1"/>
            <a:r>
              <a:rPr lang="en-US" sz="1600" dirty="0" smtClean="0"/>
              <a:t>A 25 Year Legacy of Quality, Accuracy, Experience &amp; Success</a:t>
            </a:r>
          </a:p>
          <a:p>
            <a:pPr marL="1200150" lvl="1" eaLnBrk="1" hangingPunct="1"/>
            <a:r>
              <a:rPr lang="en-US" sz="1600" dirty="0" smtClean="0"/>
              <a:t>Demonstrated Collection Capability</a:t>
            </a:r>
          </a:p>
          <a:p>
            <a:pPr lvl="1" eaLnBrk="1" hangingPunct="1"/>
            <a:endParaRPr lang="en-US" sz="1600" dirty="0" smtClean="0">
              <a:solidFill>
                <a:srgbClr val="024C90"/>
              </a:solidFill>
            </a:endParaRPr>
          </a:p>
          <a:p>
            <a:pPr lvl="1" eaLnBrk="1" hangingPunct="1"/>
            <a:endParaRPr lang="en-US" sz="1600" dirty="0" smtClean="0">
              <a:solidFill>
                <a:srgbClr val="024C90"/>
              </a:solidFill>
            </a:endParaRPr>
          </a:p>
          <a:p>
            <a:pPr lvl="1" eaLnBrk="1" hangingPunct="1"/>
            <a:endParaRPr lang="en-US" sz="1600" dirty="0" smtClean="0"/>
          </a:p>
          <a:p>
            <a:pPr lvl="1" eaLnBrk="1" hangingPunct="1"/>
            <a:endParaRPr lang="en-US" sz="1600" dirty="0" smtClean="0"/>
          </a:p>
          <a:p>
            <a:pPr lvl="1" eaLnBrk="1" hangingPunct="1"/>
            <a:endParaRPr lang="en-US" sz="1600" dirty="0" smtClean="0"/>
          </a:p>
        </p:txBody>
      </p:sp>
      <p:sp>
        <p:nvSpPr>
          <p:cNvPr id="450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EE29943-367B-4661-BC45-BE09EAFE12E9}" type="slidenum">
              <a:rPr lang="fr-FR" altLang="en-GB"/>
              <a:pPr/>
              <a:t>2</a:t>
            </a:fld>
            <a:endParaRPr lang="fr-FR" alt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534400" cy="8382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SDMI Objective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eaLnBrk="1" hangingPunct="1"/>
            <a:r>
              <a:rPr lang="en-US" sz="2200" dirty="0" smtClean="0"/>
              <a:t>Create a Seamless, consistent, statewide coverage of </a:t>
            </a:r>
            <a:r>
              <a:rPr lang="en-US" sz="2200" dirty="0" err="1" smtClean="0"/>
              <a:t>ortho</a:t>
            </a:r>
            <a:r>
              <a:rPr lang="en-US" sz="2200" dirty="0" smtClean="0"/>
              <a:t>-imagery which meets the National Mapping Accuracy Standard 1:24,000</a:t>
            </a:r>
          </a:p>
          <a:p>
            <a:pPr eaLnBrk="1" hangingPunct="1">
              <a:buFontTx/>
              <a:buNone/>
            </a:pPr>
            <a:endParaRPr lang="en-US" sz="2200" dirty="0" smtClean="0"/>
          </a:p>
          <a:p>
            <a:pPr eaLnBrk="1" hangingPunct="1"/>
            <a:r>
              <a:rPr lang="en-US" sz="2200" dirty="0" smtClean="0"/>
              <a:t>Cartographic foundation</a:t>
            </a:r>
          </a:p>
          <a:p>
            <a:pPr lvl="1" eaLnBrk="1" hangingPunct="1"/>
            <a:r>
              <a:rPr lang="en-US" sz="1600" dirty="0" smtClean="0">
                <a:solidFill>
                  <a:srgbClr val="002060"/>
                </a:solidFill>
              </a:rPr>
              <a:t>Economic development</a:t>
            </a:r>
          </a:p>
          <a:p>
            <a:pPr lvl="1" eaLnBrk="1" hangingPunct="1"/>
            <a:r>
              <a:rPr lang="en-US" sz="1600" dirty="0" smtClean="0">
                <a:solidFill>
                  <a:srgbClr val="002060"/>
                </a:solidFill>
              </a:rPr>
              <a:t>Environmental assessment and monitoring</a:t>
            </a:r>
          </a:p>
          <a:p>
            <a:pPr lvl="1" eaLnBrk="1" hangingPunct="1"/>
            <a:r>
              <a:rPr lang="en-US" sz="1600" dirty="0" smtClean="0">
                <a:solidFill>
                  <a:srgbClr val="002060"/>
                </a:solidFill>
              </a:rPr>
              <a:t>Homeland security</a:t>
            </a:r>
          </a:p>
          <a:p>
            <a:pPr lvl="1" eaLnBrk="1" hangingPunct="1"/>
            <a:r>
              <a:rPr lang="en-US" sz="1600" dirty="0" smtClean="0">
                <a:solidFill>
                  <a:srgbClr val="002060"/>
                </a:solidFill>
              </a:rPr>
              <a:t>Personal safety</a:t>
            </a:r>
          </a:p>
          <a:p>
            <a:pPr lvl="1" eaLnBrk="1" hangingPunct="1"/>
            <a:r>
              <a:rPr lang="en-US" sz="1600" dirty="0" smtClean="0">
                <a:solidFill>
                  <a:srgbClr val="002060"/>
                </a:solidFill>
              </a:rPr>
              <a:t>Numerous other societal requirements</a:t>
            </a:r>
          </a:p>
          <a:p>
            <a:pPr lvl="1" eaLnBrk="1" hangingPunct="1">
              <a:buFontTx/>
              <a:buNone/>
            </a:pPr>
            <a:endParaRPr lang="en-US" sz="1600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en-US" sz="2200" dirty="0" smtClean="0"/>
              <a:t>Mapping all of Alaska in less than 5 Years</a:t>
            </a:r>
          </a:p>
        </p:txBody>
      </p:sp>
      <p:sp>
        <p:nvSpPr>
          <p:cNvPr id="51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ACF927A-6DF8-4BBF-B8F2-9CAC08A7AC5A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295400"/>
            <a:ext cx="9031288" cy="6096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2800" dirty="0" smtClean="0"/>
              <a:t>Key Components to the success of the SDMI project:</a:t>
            </a:r>
          </a:p>
          <a:p>
            <a:pPr marL="457200" indent="-457200" eaLnBrk="1" hangingPunct="1">
              <a:buFontTx/>
              <a:buNone/>
              <a:defRPr/>
            </a:pPr>
            <a:endParaRPr lang="en-US" dirty="0" smtClean="0"/>
          </a:p>
          <a:p>
            <a:pPr marL="457200" indent="-457200" eaLnBrk="1" hangingPunct="1">
              <a:buFontTx/>
              <a:buAutoNum type="arabicParenR"/>
              <a:defRPr/>
            </a:pPr>
            <a:endParaRPr lang="en-US" dirty="0" smtClean="0"/>
          </a:p>
          <a:p>
            <a:pPr marL="457200" indent="-457200" eaLnBrk="1" hangingPunct="1">
              <a:buFontTx/>
              <a:buNone/>
              <a:defRPr/>
            </a:pPr>
            <a:endParaRPr lang="en-US" dirty="0" smtClean="0"/>
          </a:p>
          <a:p>
            <a:pPr marL="457200" indent="-457200" eaLnBrk="1" hangingPunct="1">
              <a:buFontTx/>
              <a:buNone/>
              <a:defRPr/>
            </a:pPr>
            <a:endParaRPr lang="en-US" dirty="0" smtClean="0"/>
          </a:p>
          <a:p>
            <a:pPr marL="457200" indent="-457200" eaLnBrk="1" hangingPunct="1">
              <a:buFontTx/>
              <a:buNone/>
              <a:defRPr/>
            </a:pPr>
            <a:endParaRPr lang="en-US" dirty="0" smtClean="0"/>
          </a:p>
          <a:p>
            <a:pPr marL="457200" indent="-457200" eaLnBrk="1" hangingPunct="1">
              <a:buFontTx/>
              <a:buNone/>
              <a:defRPr/>
            </a:pPr>
            <a:endParaRPr lang="en-US" dirty="0" smtClean="0"/>
          </a:p>
        </p:txBody>
      </p:sp>
      <p:sp>
        <p:nvSpPr>
          <p:cNvPr id="6147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9144000" cy="6096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The Components</a:t>
            </a:r>
          </a:p>
        </p:txBody>
      </p:sp>
      <p:sp>
        <p:nvSpPr>
          <p:cNvPr id="4099" name="Puzzle3"/>
          <p:cNvSpPr>
            <a:spLocks noEditPoints="1" noChangeArrowheads="1"/>
          </p:cNvSpPr>
          <p:nvPr/>
        </p:nvSpPr>
        <p:spPr bwMode="auto">
          <a:xfrm>
            <a:off x="4876800" y="1828800"/>
            <a:ext cx="1527175" cy="1968500"/>
          </a:xfrm>
          <a:custGeom>
            <a:avLst/>
            <a:gdLst>
              <a:gd name="T0" fmla="*/ 734957 w 21600"/>
              <a:gd name="T1" fmla="*/ 1440221 h 21600"/>
              <a:gd name="T2" fmla="*/ 1453575 w 21600"/>
              <a:gd name="T3" fmla="*/ 1921510 h 21600"/>
              <a:gd name="T4" fmla="*/ 932223 w 21600"/>
              <a:gd name="T5" fmla="*/ 1257528 h 21600"/>
              <a:gd name="T6" fmla="*/ 1453575 w 21600"/>
              <a:gd name="T7" fmla="*/ 640109 h 21600"/>
              <a:gd name="T8" fmla="*/ 742666 w 21600"/>
              <a:gd name="T9" fmla="*/ 4738 h 21600"/>
              <a:gd name="T10" fmla="*/ 48945 w 21600"/>
              <a:gd name="T11" fmla="*/ 619789 h 21600"/>
              <a:gd name="T12" fmla="*/ 570368 w 21600"/>
              <a:gd name="T13" fmla="*/ 1232471 h 21600"/>
              <a:gd name="T14" fmla="*/ 48945 w 21600"/>
              <a:gd name="T15" fmla="*/ 192151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2273 w 21600"/>
              <a:gd name="T25" fmla="*/ 7719 h 21600"/>
              <a:gd name="T26" fmla="*/ 19149 w 21600"/>
              <a:gd name="T27" fmla="*/ 202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BE7D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2000" dirty="0"/>
              <a:t>Control</a:t>
            </a:r>
          </a:p>
        </p:txBody>
      </p:sp>
      <p:sp>
        <p:nvSpPr>
          <p:cNvPr id="4101" name="Puzzle4"/>
          <p:cNvSpPr>
            <a:spLocks noEditPoints="1" noChangeArrowheads="1"/>
          </p:cNvSpPr>
          <p:nvPr/>
        </p:nvSpPr>
        <p:spPr bwMode="auto">
          <a:xfrm>
            <a:off x="2590800" y="4032250"/>
            <a:ext cx="1470025" cy="2292350"/>
          </a:xfrm>
          <a:custGeom>
            <a:avLst/>
            <a:gdLst>
              <a:gd name="T0" fmla="*/ 565404 w 21600"/>
              <a:gd name="T1" fmla="*/ 1230069 h 21600"/>
              <a:gd name="T2" fmla="*/ 30833 w 21600"/>
              <a:gd name="T3" fmla="*/ 1797197 h 21600"/>
              <a:gd name="T4" fmla="*/ 782730 w 21600"/>
              <a:gd name="T5" fmla="*/ 2291856 h 21600"/>
              <a:gd name="T6" fmla="*/ 1423889 w 21600"/>
              <a:gd name="T7" fmla="*/ 1777356 h 21600"/>
              <a:gd name="T8" fmla="*/ 950983 w 21600"/>
              <a:gd name="T9" fmla="*/ 1155265 h 21600"/>
              <a:gd name="T10" fmla="*/ 1431580 w 21600"/>
              <a:gd name="T11" fmla="*/ 500389 h 21600"/>
              <a:gd name="T12" fmla="*/ 755641 w 21600"/>
              <a:gd name="T13" fmla="*/ 1167 h 21600"/>
              <a:gd name="T14" fmla="*/ 30833 w 21600"/>
              <a:gd name="T15" fmla="*/ 500389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2076 w 21600"/>
              <a:gd name="T25" fmla="*/ 5664 h 21600"/>
              <a:gd name="T26" fmla="*/ 20203 w 21600"/>
              <a:gd name="T27" fmla="*/ 1598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D8EBB3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2000" dirty="0"/>
              <a:t>Elevation </a:t>
            </a:r>
          </a:p>
          <a:p>
            <a:endParaRPr lang="en-US" sz="1600" dirty="0"/>
          </a:p>
          <a:p>
            <a:endParaRPr lang="en-US" sz="1600" dirty="0"/>
          </a:p>
          <a:p>
            <a:pPr algn="ctr"/>
            <a:r>
              <a:rPr lang="en-US" sz="2000" dirty="0"/>
              <a:t>Model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286000" y="2209800"/>
            <a:ext cx="2468563" cy="1595438"/>
            <a:chOff x="2362200" y="1219200"/>
            <a:chExt cx="2468571" cy="159487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159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0" name="TextBox 9"/>
            <p:cNvSpPr txBox="1">
              <a:spLocks noChangeArrowheads="1"/>
            </p:cNvSpPr>
            <p:nvPr/>
          </p:nvSpPr>
          <p:spPr bwMode="auto">
            <a:xfrm>
              <a:off x="3048000" y="1783856"/>
              <a:ext cx="12192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dirty="0"/>
                <a:t>Imagery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4419600" y="4191000"/>
            <a:ext cx="2438400" cy="1792287"/>
            <a:chOff x="4800600" y="3270744"/>
            <a:chExt cx="2438400" cy="179266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157" name="Puzzle2"/>
            <p:cNvSpPr>
              <a:spLocks noEditPoints="1" noChangeArrowheads="1"/>
            </p:cNvSpPr>
            <p:nvPr/>
          </p:nvSpPr>
          <p:spPr bwMode="auto">
            <a:xfrm>
              <a:off x="4800600" y="3270744"/>
              <a:ext cx="2438400" cy="1792666"/>
            </a:xfrm>
            <a:custGeom>
              <a:avLst/>
              <a:gdLst>
                <a:gd name="T0" fmla="*/ 1242 w 21600"/>
                <a:gd name="T1" fmla="*/ 1110955 h 21600"/>
                <a:gd name="T2" fmla="*/ 474359 w 21600"/>
                <a:gd name="T3" fmla="*/ 1756232 h 21600"/>
                <a:gd name="T4" fmla="*/ 1174044 w 21600"/>
                <a:gd name="T5" fmla="*/ 1154361 h 21600"/>
                <a:gd name="T6" fmla="*/ 1898904 w 21600"/>
                <a:gd name="T7" fmla="*/ 1758639 h 21600"/>
                <a:gd name="T8" fmla="*/ 2438400 w 21600"/>
                <a:gd name="T9" fmla="*/ 1251795 h 21600"/>
                <a:gd name="T10" fmla="*/ 1906581 w 21600"/>
                <a:gd name="T11" fmla="*/ 476301 h 21600"/>
                <a:gd name="T12" fmla="*/ 1219200 w 21600"/>
                <a:gd name="T13" fmla="*/ 2324 h 21600"/>
                <a:gd name="T14" fmla="*/ 474359 w 21600"/>
                <a:gd name="T15" fmla="*/ 489165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5388 w 21600"/>
                <a:gd name="T25" fmla="*/ 6742 h 21600"/>
                <a:gd name="T26" fmla="*/ 16177 w 21600"/>
                <a:gd name="T27" fmla="*/ 2044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6158" name="TextBox 11"/>
            <p:cNvSpPr txBox="1">
              <a:spLocks noChangeArrowheads="1"/>
            </p:cNvSpPr>
            <p:nvPr/>
          </p:nvSpPr>
          <p:spPr bwMode="auto">
            <a:xfrm>
              <a:off x="5364822" y="3962400"/>
              <a:ext cx="12875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Production</a:t>
              </a: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0" y="2136775"/>
            <a:ext cx="2819400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r>
              <a:rPr lang="en-US" b="1" u="sng" kern="0" dirty="0">
                <a:latin typeface="+mn-lt"/>
              </a:rPr>
              <a:t>Challenges: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>
                <a:latin typeface="+mn-lt"/>
              </a:rPr>
              <a:t>1.4M km</a:t>
            </a:r>
            <a:r>
              <a:rPr lang="en-US" b="1" kern="0" baseline="30000" dirty="0">
                <a:latin typeface="+mn-lt"/>
              </a:rPr>
              <a:t>2</a:t>
            </a:r>
            <a:r>
              <a:rPr lang="en-US" b="1" kern="0" dirty="0">
                <a:latin typeface="+mn-lt"/>
              </a:rPr>
              <a:t> 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>
                <a:latin typeface="+mn-lt"/>
              </a:rPr>
              <a:t>Short collection window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>
                <a:latin typeface="+mn-lt"/>
              </a:rPr>
              <a:t>Climatic conditions</a:t>
            </a: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AutoNum type="arabicParenR"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6477000" y="2133600"/>
            <a:ext cx="2819400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r>
              <a:rPr lang="en-US" b="1" u="sng" kern="0" dirty="0">
                <a:latin typeface="+mn-lt"/>
              </a:rPr>
              <a:t>Challenges: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>
                <a:latin typeface="+mn-lt"/>
              </a:rPr>
              <a:t>No map source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>
                <a:latin typeface="+mn-lt"/>
              </a:rPr>
              <a:t>New GCP collection</a:t>
            </a: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AutoNum type="arabicParenR"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0" y="4343400"/>
            <a:ext cx="2819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r>
              <a:rPr lang="en-US" b="1" u="sng" kern="0" dirty="0">
                <a:latin typeface="+mn-lt"/>
              </a:rPr>
              <a:t>Challenges: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>
                <a:latin typeface="+mn-lt"/>
              </a:rPr>
              <a:t>Uncertain DEM</a:t>
            </a: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AutoNum type="arabicParenR"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553200" y="4419600"/>
            <a:ext cx="2819400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r>
              <a:rPr lang="en-US" b="1" u="sng" kern="0" dirty="0">
                <a:latin typeface="+mn-lt"/>
              </a:rPr>
              <a:t>Challenges: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>
                <a:latin typeface="+mn-lt"/>
              </a:rPr>
              <a:t>Production volume</a:t>
            </a: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6156" name="Slide Number Placeholder 2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D0CEC90-07FB-41BC-9FD8-7717868F11FF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4101" grpId="0" animBg="1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1"/>
                </a:solidFill>
              </a:rPr>
              <a:t>Imagery Overview 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12713" y="990600"/>
            <a:ext cx="9031287" cy="5562600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You Need		1.4M km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 of coverage in &lt; 5 years</a:t>
            </a:r>
          </a:p>
          <a:p>
            <a:pPr eaLnBrk="1" hangingPunct="1"/>
            <a:endParaRPr lang="en-US" sz="1800" b="1" dirty="0" smtClean="0"/>
          </a:p>
          <a:p>
            <a:pPr eaLnBrk="1" hangingPunct="1"/>
            <a:r>
              <a:rPr lang="en-US" sz="2000" b="1" dirty="0" smtClean="0"/>
              <a:t>Product characteristics</a:t>
            </a:r>
          </a:p>
          <a:p>
            <a:pPr lvl="1" eaLnBrk="1" hangingPunct="1"/>
            <a:r>
              <a:rPr lang="en-US" sz="1600" b="1" dirty="0" smtClean="0">
                <a:solidFill>
                  <a:srgbClr val="002060"/>
                </a:solidFill>
              </a:rPr>
              <a:t>Spectral bands</a:t>
            </a:r>
          </a:p>
          <a:p>
            <a:pPr lvl="1" eaLnBrk="1" hangingPunct="1"/>
            <a:r>
              <a:rPr lang="en-US" sz="1600" b="1" dirty="0" smtClean="0">
                <a:solidFill>
                  <a:srgbClr val="002060"/>
                </a:solidFill>
              </a:rPr>
              <a:t>Resolution</a:t>
            </a:r>
          </a:p>
          <a:p>
            <a:pPr lvl="1" eaLnBrk="1" hangingPunct="1"/>
            <a:r>
              <a:rPr lang="en-US" sz="1600" b="1" dirty="0" smtClean="0">
                <a:solidFill>
                  <a:srgbClr val="002060"/>
                </a:solidFill>
              </a:rPr>
              <a:t>Sensor capability</a:t>
            </a:r>
          </a:p>
          <a:p>
            <a:pPr lvl="1" eaLnBrk="1" hangingPunct="1"/>
            <a:r>
              <a:rPr lang="en-US" sz="1600" b="1" dirty="0" smtClean="0">
                <a:solidFill>
                  <a:srgbClr val="002060"/>
                </a:solidFill>
              </a:rPr>
              <a:t>Revisit and Swath Width</a:t>
            </a:r>
          </a:p>
          <a:p>
            <a:pPr eaLnBrk="1" hangingPunct="1"/>
            <a:r>
              <a:rPr lang="en-US" sz="2000" b="1" dirty="0" smtClean="0"/>
              <a:t>Accuracy</a:t>
            </a:r>
          </a:p>
          <a:p>
            <a:pPr lvl="1" eaLnBrk="1" hangingPunct="1"/>
            <a:r>
              <a:rPr lang="en-US" sz="1600" b="1" dirty="0" smtClean="0">
                <a:solidFill>
                  <a:srgbClr val="002060"/>
                </a:solidFill>
              </a:rPr>
              <a:t>Native Horizontal</a:t>
            </a:r>
          </a:p>
          <a:p>
            <a:pPr lvl="1" eaLnBrk="1" hangingPunct="1"/>
            <a:r>
              <a:rPr lang="en-US" sz="1600" b="1" dirty="0" smtClean="0">
                <a:solidFill>
                  <a:srgbClr val="002060"/>
                </a:solidFill>
              </a:rPr>
              <a:t>Improved Horizontal</a:t>
            </a:r>
          </a:p>
          <a:p>
            <a:pPr eaLnBrk="1" hangingPunct="1"/>
            <a:r>
              <a:rPr lang="en-US" sz="2000" b="1" dirty="0" smtClean="0"/>
              <a:t>Applications</a:t>
            </a:r>
          </a:p>
          <a:p>
            <a:pPr lvl="1" eaLnBrk="1" hangingPunct="1"/>
            <a:r>
              <a:rPr lang="en-US" sz="1600" b="1" dirty="0" smtClean="0">
                <a:solidFill>
                  <a:srgbClr val="002060"/>
                </a:solidFill>
              </a:rPr>
              <a:t>Land Cover</a:t>
            </a:r>
          </a:p>
          <a:p>
            <a:pPr lvl="1" eaLnBrk="1" hangingPunct="1"/>
            <a:r>
              <a:rPr lang="en-US" sz="1600" b="1" dirty="0" smtClean="0">
                <a:solidFill>
                  <a:srgbClr val="002060"/>
                </a:solidFill>
              </a:rPr>
              <a:t>Transportation and Infrastructure</a:t>
            </a:r>
          </a:p>
          <a:p>
            <a:pPr lvl="1" eaLnBrk="1" hangingPunct="1"/>
            <a:r>
              <a:rPr lang="en-US" sz="1600" b="1" dirty="0" smtClean="0">
                <a:solidFill>
                  <a:srgbClr val="002060"/>
                </a:solidFill>
              </a:rPr>
              <a:t>Environmental Analysis</a:t>
            </a:r>
          </a:p>
          <a:p>
            <a:pPr lvl="1" eaLnBrk="1" hangingPunct="1"/>
            <a:r>
              <a:rPr lang="en-US" sz="1600" b="1" dirty="0" smtClean="0">
                <a:solidFill>
                  <a:srgbClr val="002060"/>
                </a:solidFill>
              </a:rPr>
              <a:t>Public Safety and Military</a:t>
            </a:r>
            <a:endParaRPr lang="en-US" sz="1800" b="1" dirty="0" smtClean="0">
              <a:solidFill>
                <a:srgbClr val="002060"/>
              </a:solidFill>
            </a:endParaRPr>
          </a:p>
        </p:txBody>
      </p:sp>
      <p:sp>
        <p:nvSpPr>
          <p:cNvPr id="717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9BB91FA-581A-451E-80A0-F540BD0F6135}" type="slidenum">
              <a:rPr lang="fr-FR" altLang="en-GB"/>
              <a:pPr/>
              <a:t>5</a:t>
            </a:fld>
            <a:endParaRPr lang="fr-FR" altLang="en-GB"/>
          </a:p>
        </p:txBody>
      </p:sp>
      <p:grpSp>
        <p:nvGrpSpPr>
          <p:cNvPr id="7173" name="Group 10"/>
          <p:cNvGrpSpPr>
            <a:grpSpLocks/>
          </p:cNvGrpSpPr>
          <p:nvPr/>
        </p:nvGrpSpPr>
        <p:grpSpPr bwMode="auto">
          <a:xfrm>
            <a:off x="7924800" y="152400"/>
            <a:ext cx="1066800" cy="762000"/>
            <a:chOff x="2362200" y="1219200"/>
            <a:chExt cx="2468571" cy="1594874"/>
          </a:xfrm>
        </p:grpSpPr>
        <p:sp>
          <p:nvSpPr>
            <p:cNvPr id="7174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5" name="TextBox 11"/>
            <p:cNvSpPr txBox="1">
              <a:spLocks noChangeArrowheads="1"/>
            </p:cNvSpPr>
            <p:nvPr/>
          </p:nvSpPr>
          <p:spPr bwMode="auto">
            <a:xfrm>
              <a:off x="2682136" y="1713349"/>
              <a:ext cx="1877619" cy="547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Imagery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pot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2498725"/>
            <a:ext cx="5008562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10600" cy="609600"/>
          </a:xfrm>
        </p:spPr>
        <p:txBody>
          <a:bodyPr/>
          <a:lstStyle/>
          <a:p>
            <a:pPr eaLnBrk="1" hangingPunct="1"/>
            <a:r>
              <a:rPr lang="en-US" sz="3500" dirty="0" smtClean="0"/>
              <a:t>SPOT-5 Characteristics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915400" cy="5029200"/>
          </a:xfrm>
        </p:spPr>
        <p:txBody>
          <a:bodyPr/>
          <a:lstStyle/>
          <a:p>
            <a:pPr eaLnBrk="1" hangingPunct="1"/>
            <a:r>
              <a:rPr lang="en-US" sz="2200" b="1" dirty="0" smtClean="0"/>
              <a:t>We offer SPOT-5</a:t>
            </a:r>
          </a:p>
          <a:p>
            <a:pPr eaLnBrk="1" hangingPunct="1"/>
            <a:r>
              <a:rPr lang="en-US" sz="2000" dirty="0" smtClean="0"/>
              <a:t>SPOT-5 contains four sensors </a:t>
            </a:r>
          </a:p>
          <a:p>
            <a:pPr lvl="1" eaLnBrk="1" hangingPunct="1"/>
            <a:r>
              <a:rPr lang="en-US" sz="1600" dirty="0" smtClean="0"/>
              <a:t>Two High Resolution Geometry (HRG) sensors </a:t>
            </a:r>
          </a:p>
          <a:p>
            <a:pPr lvl="1" eaLnBrk="1" hangingPunct="1"/>
            <a:r>
              <a:rPr lang="en-US" sz="1600" dirty="0" smtClean="0"/>
              <a:t>High Resolution Stereo (HRS) sensor</a:t>
            </a:r>
          </a:p>
          <a:p>
            <a:pPr lvl="1" eaLnBrk="1" hangingPunct="1"/>
            <a:r>
              <a:rPr lang="en-US" sz="1600" dirty="0" smtClean="0"/>
              <a:t>1km Vegetation (VGT) sensor</a:t>
            </a:r>
          </a:p>
          <a:p>
            <a:pPr eaLnBrk="1" hangingPunct="1"/>
            <a:r>
              <a:rPr lang="en-US" sz="2000" dirty="0" smtClean="0"/>
              <a:t>HRG data will be used for the SDMI</a:t>
            </a:r>
          </a:p>
          <a:p>
            <a:pPr lvl="1" eaLnBrk="1" hangingPunct="1"/>
            <a:r>
              <a:rPr lang="en-US" sz="1600" dirty="0" smtClean="0"/>
              <a:t>Resolution</a:t>
            </a:r>
          </a:p>
          <a:p>
            <a:pPr lvl="2" eaLnBrk="1" hangingPunct="1"/>
            <a:r>
              <a:rPr lang="en-US" sz="1200" dirty="0" smtClean="0"/>
              <a:t>2.5m and 5m Panchromatic</a:t>
            </a:r>
          </a:p>
          <a:p>
            <a:pPr lvl="3" eaLnBrk="1" hangingPunct="1"/>
            <a:r>
              <a:rPr lang="en-US" sz="1200" dirty="0" smtClean="0"/>
              <a:t>Pan (0.48-0.71</a:t>
            </a:r>
            <a:r>
              <a:rPr lang="el-GR" sz="1200" dirty="0" smtClean="0"/>
              <a:t> μ</a:t>
            </a:r>
            <a:r>
              <a:rPr lang="en-US" sz="1200" dirty="0" smtClean="0"/>
              <a:t>m)</a:t>
            </a:r>
          </a:p>
          <a:p>
            <a:pPr lvl="2" eaLnBrk="1" hangingPunct="1"/>
            <a:r>
              <a:rPr lang="en-US" sz="1200" dirty="0" smtClean="0"/>
              <a:t>10m Multispectral</a:t>
            </a:r>
          </a:p>
          <a:p>
            <a:pPr lvl="3" eaLnBrk="1" hangingPunct="1"/>
            <a:r>
              <a:rPr lang="en-US" sz="1200" dirty="0" smtClean="0"/>
              <a:t>Green (0.50-0.59</a:t>
            </a:r>
            <a:r>
              <a:rPr lang="el-GR" sz="1200" dirty="0" smtClean="0"/>
              <a:t>μ</a:t>
            </a:r>
            <a:r>
              <a:rPr lang="en-US" sz="1200" dirty="0" smtClean="0"/>
              <a:t>m)</a:t>
            </a:r>
          </a:p>
          <a:p>
            <a:pPr lvl="3" eaLnBrk="1" hangingPunct="1"/>
            <a:r>
              <a:rPr lang="en-US" sz="1200" dirty="0" smtClean="0"/>
              <a:t>Red (0.61-0.68</a:t>
            </a:r>
            <a:r>
              <a:rPr lang="el-GR" sz="1200" dirty="0" smtClean="0"/>
              <a:t> μ</a:t>
            </a:r>
            <a:r>
              <a:rPr lang="en-US" sz="1200" dirty="0" smtClean="0"/>
              <a:t>m)</a:t>
            </a:r>
          </a:p>
          <a:p>
            <a:pPr lvl="3" eaLnBrk="1" hangingPunct="1"/>
            <a:r>
              <a:rPr lang="en-US" sz="1200" dirty="0" smtClean="0"/>
              <a:t>NIR (0.78-0.89</a:t>
            </a:r>
            <a:r>
              <a:rPr lang="el-GR" sz="1200" dirty="0" smtClean="0"/>
              <a:t> μ</a:t>
            </a:r>
            <a:r>
              <a:rPr lang="en-US" sz="1200" dirty="0" smtClean="0"/>
              <a:t>m)</a:t>
            </a:r>
          </a:p>
          <a:p>
            <a:pPr lvl="3" eaLnBrk="1" hangingPunct="1"/>
            <a:r>
              <a:rPr lang="en-US" sz="1200" dirty="0" smtClean="0"/>
              <a:t>SWIR (1.58-1.75</a:t>
            </a:r>
            <a:r>
              <a:rPr lang="el-GR" sz="1200" dirty="0" smtClean="0"/>
              <a:t> μ</a:t>
            </a:r>
            <a:r>
              <a:rPr lang="en-US" sz="1200" dirty="0" smtClean="0"/>
              <a:t>m)</a:t>
            </a:r>
          </a:p>
          <a:p>
            <a:pPr lvl="1" eaLnBrk="1" hangingPunct="1"/>
            <a:r>
              <a:rPr lang="en-US" sz="1600" dirty="0" smtClean="0"/>
              <a:t>Scene Size at nadir</a:t>
            </a:r>
          </a:p>
          <a:p>
            <a:pPr lvl="2" eaLnBrk="1" hangingPunct="1"/>
            <a:r>
              <a:rPr lang="en-US" sz="1050" dirty="0" smtClean="0"/>
              <a:t>60km x 60km</a:t>
            </a:r>
          </a:p>
          <a:p>
            <a:pPr lvl="1" eaLnBrk="1" hangingPunct="1"/>
            <a:r>
              <a:rPr lang="en-US" sz="1600" dirty="0" smtClean="0"/>
              <a:t>Accuracy</a:t>
            </a:r>
            <a:r>
              <a:rPr lang="en-US" sz="1800" dirty="0" smtClean="0"/>
              <a:t> </a:t>
            </a:r>
          </a:p>
          <a:p>
            <a:pPr lvl="2" eaLnBrk="1" hangingPunct="1"/>
            <a:r>
              <a:rPr lang="en-US" sz="1050" dirty="0" smtClean="0"/>
              <a:t>Native - 41m CE95</a:t>
            </a:r>
          </a:p>
          <a:p>
            <a:pPr lvl="2" eaLnBrk="1" hangingPunct="1"/>
            <a:r>
              <a:rPr lang="en-US" sz="1050" dirty="0" smtClean="0"/>
              <a:t>Improved – 12m CE95</a:t>
            </a:r>
          </a:p>
        </p:txBody>
      </p:sp>
      <p:sp>
        <p:nvSpPr>
          <p:cNvPr id="8197" name="Oval 7"/>
          <p:cNvSpPr>
            <a:spLocks noChangeArrowheads="1"/>
          </p:cNvSpPr>
          <p:nvPr/>
        </p:nvSpPr>
        <p:spPr bwMode="auto">
          <a:xfrm rot="19525812">
            <a:off x="4162425" y="3032125"/>
            <a:ext cx="1546225" cy="649288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US" sz="2400"/>
          </a:p>
        </p:txBody>
      </p:sp>
      <p:sp>
        <p:nvSpPr>
          <p:cNvPr id="8198" name="TextBox 8"/>
          <p:cNvSpPr txBox="1">
            <a:spLocks noChangeArrowheads="1"/>
          </p:cNvSpPr>
          <p:nvPr/>
        </p:nvSpPr>
        <p:spPr bwMode="auto">
          <a:xfrm>
            <a:off x="5105400" y="2041525"/>
            <a:ext cx="157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HRG sensors</a:t>
            </a:r>
          </a:p>
        </p:txBody>
      </p:sp>
      <p:sp>
        <p:nvSpPr>
          <p:cNvPr id="8199" name="TextBox 9"/>
          <p:cNvSpPr txBox="1">
            <a:spLocks noChangeArrowheads="1"/>
          </p:cNvSpPr>
          <p:nvPr/>
        </p:nvSpPr>
        <p:spPr bwMode="auto">
          <a:xfrm>
            <a:off x="3962400" y="5089525"/>
            <a:ext cx="1428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HRS sensor</a:t>
            </a:r>
          </a:p>
        </p:txBody>
      </p:sp>
      <p:sp>
        <p:nvSpPr>
          <p:cNvPr id="8200" name="Oval 10"/>
          <p:cNvSpPr>
            <a:spLocks noChangeArrowheads="1"/>
          </p:cNvSpPr>
          <p:nvPr/>
        </p:nvSpPr>
        <p:spPr bwMode="auto">
          <a:xfrm>
            <a:off x="5105400" y="3946525"/>
            <a:ext cx="609600" cy="649288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US" sz="2400"/>
          </a:p>
        </p:txBody>
      </p:sp>
      <p:cxnSp>
        <p:nvCxnSpPr>
          <p:cNvPr id="8201" name="Straight Arrow Connector 12"/>
          <p:cNvCxnSpPr>
            <a:cxnSpLocks noChangeShapeType="1"/>
          </p:cNvCxnSpPr>
          <p:nvPr/>
        </p:nvCxnSpPr>
        <p:spPr bwMode="auto">
          <a:xfrm rot="5400000">
            <a:off x="5456238" y="2468562"/>
            <a:ext cx="457200" cy="3651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02" name="Straight Arrow Connector 13"/>
          <p:cNvCxnSpPr>
            <a:cxnSpLocks noChangeShapeType="1"/>
            <a:stCxn id="8199" idx="0"/>
            <a:endCxn id="8200" idx="3"/>
          </p:cNvCxnSpPr>
          <p:nvPr/>
        </p:nvCxnSpPr>
        <p:spPr bwMode="auto">
          <a:xfrm rot="5400000" flipH="1" flipV="1">
            <a:off x="4641057" y="4536281"/>
            <a:ext cx="588962" cy="517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8203" name="Oval 19"/>
          <p:cNvSpPr>
            <a:spLocks noChangeArrowheads="1"/>
          </p:cNvSpPr>
          <p:nvPr/>
        </p:nvSpPr>
        <p:spPr bwMode="auto">
          <a:xfrm>
            <a:off x="5334000" y="3565525"/>
            <a:ext cx="762000" cy="649288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US" sz="2400"/>
          </a:p>
        </p:txBody>
      </p:sp>
      <p:sp>
        <p:nvSpPr>
          <p:cNvPr id="8204" name="TextBox 22"/>
          <p:cNvSpPr txBox="1">
            <a:spLocks noChangeArrowheads="1"/>
          </p:cNvSpPr>
          <p:nvPr/>
        </p:nvSpPr>
        <p:spPr bwMode="auto">
          <a:xfrm>
            <a:off x="5638800" y="5241925"/>
            <a:ext cx="1428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VGT sensor</a:t>
            </a:r>
          </a:p>
        </p:txBody>
      </p:sp>
      <p:cxnSp>
        <p:nvCxnSpPr>
          <p:cNvPr id="8205" name="Straight Arrow Connector 23"/>
          <p:cNvCxnSpPr>
            <a:cxnSpLocks noChangeShapeType="1"/>
            <a:stCxn id="8204" idx="0"/>
            <a:endCxn id="8203" idx="5"/>
          </p:cNvCxnSpPr>
          <p:nvPr/>
        </p:nvCxnSpPr>
        <p:spPr bwMode="auto">
          <a:xfrm rot="16200000" flipV="1">
            <a:off x="5607844" y="4496594"/>
            <a:ext cx="1122362" cy="3683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8206" name="Group 10"/>
          <p:cNvGrpSpPr>
            <a:grpSpLocks/>
          </p:cNvGrpSpPr>
          <p:nvPr/>
        </p:nvGrpSpPr>
        <p:grpSpPr bwMode="auto">
          <a:xfrm>
            <a:off x="7924800" y="152400"/>
            <a:ext cx="1066800" cy="762000"/>
            <a:chOff x="2362200" y="1219200"/>
            <a:chExt cx="2468571" cy="1594874"/>
          </a:xfrm>
        </p:grpSpPr>
        <p:sp>
          <p:nvSpPr>
            <p:cNvPr id="8208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9" name="TextBox 21"/>
            <p:cNvSpPr txBox="1">
              <a:spLocks noChangeArrowheads="1"/>
            </p:cNvSpPr>
            <p:nvPr/>
          </p:nvSpPr>
          <p:spPr bwMode="auto">
            <a:xfrm>
              <a:off x="2682136" y="1713349"/>
              <a:ext cx="1877619" cy="547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Imagery</a:t>
              </a:r>
            </a:p>
          </p:txBody>
        </p:sp>
      </p:grpSp>
      <p:sp>
        <p:nvSpPr>
          <p:cNvPr id="8207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  <a:noFill/>
        </p:spPr>
        <p:txBody>
          <a:bodyPr/>
          <a:lstStyle/>
          <a:p>
            <a:fld id="{AAD8D0AD-421B-47A0-9B19-079643B4352A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94200" y="6492875"/>
            <a:ext cx="341313" cy="152400"/>
          </a:xfrm>
          <a:noFill/>
        </p:spPr>
        <p:txBody>
          <a:bodyPr/>
          <a:lstStyle/>
          <a:p>
            <a:fld id="{DB0DD2EA-2445-4118-B22D-E24DFB6D9354}" type="slidenum">
              <a:rPr lang="fr-FR" altLang="en-GB"/>
              <a:pPr/>
              <a:t>7</a:t>
            </a:fld>
            <a:endParaRPr lang="fr-FR" altLang="en-GB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533400" y="914400"/>
            <a:ext cx="2509838" cy="1987550"/>
            <a:chOff x="129" y="794"/>
            <a:chExt cx="1581" cy="1252"/>
          </a:xfrm>
        </p:grpSpPr>
        <p:pic>
          <p:nvPicPr>
            <p:cNvPr id="1056" name="Picture 5"/>
            <p:cNvPicPr>
              <a:picLocks noChangeAspect="1" noChangeArrowheads="1"/>
            </p:cNvPicPr>
            <p:nvPr/>
          </p:nvPicPr>
          <p:blipFill>
            <a:blip r:embed="rId4">
              <a:lum bright="-12000"/>
            </a:blip>
            <a:srcRect l="19336" b="14717"/>
            <a:stretch>
              <a:fillRect/>
            </a:stretch>
          </p:blipFill>
          <p:spPr bwMode="auto">
            <a:xfrm>
              <a:off x="197" y="794"/>
              <a:ext cx="1195" cy="790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1057" name="Rectangle 6"/>
            <p:cNvSpPr>
              <a:spLocks noChangeArrowheads="1"/>
            </p:cNvSpPr>
            <p:nvPr/>
          </p:nvSpPr>
          <p:spPr bwMode="auto">
            <a:xfrm>
              <a:off x="129" y="1604"/>
              <a:ext cx="1581" cy="44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2000">
                  <a:solidFill>
                    <a:srgbClr val="003399"/>
                  </a:solidFill>
                </a:rPr>
                <a:t>Cartography, Cadastral Mapping</a:t>
              </a:r>
            </a:p>
          </p:txBody>
        </p:sp>
      </p:grp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6324600" y="838200"/>
            <a:ext cx="2579688" cy="1611313"/>
            <a:chOff x="4054" y="794"/>
            <a:chExt cx="1625" cy="1015"/>
          </a:xfrm>
        </p:grpSpPr>
        <p:pic>
          <p:nvPicPr>
            <p:cNvPr id="1054" name="Picture 8"/>
            <p:cNvPicPr>
              <a:picLocks noChangeAspect="1" noChangeArrowheads="1"/>
            </p:cNvPicPr>
            <p:nvPr/>
          </p:nvPicPr>
          <p:blipFill>
            <a:blip r:embed="rId5">
              <a:lum bright="-18000"/>
            </a:blip>
            <a:srcRect l="9036" r="4198" b="20590"/>
            <a:stretch>
              <a:fillRect/>
            </a:stretch>
          </p:blipFill>
          <p:spPr bwMode="auto">
            <a:xfrm>
              <a:off x="4398" y="794"/>
              <a:ext cx="1175" cy="776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1055" name="Rectangle 9"/>
            <p:cNvSpPr>
              <a:spLocks noChangeArrowheads="1"/>
            </p:cNvSpPr>
            <p:nvPr/>
          </p:nvSpPr>
          <p:spPr bwMode="auto">
            <a:xfrm>
              <a:off x="4054" y="1557"/>
              <a:ext cx="1625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000">
                  <a:solidFill>
                    <a:srgbClr val="003399"/>
                  </a:solidFill>
                </a:rPr>
                <a:t>Defence, Intelligence</a:t>
              </a:r>
            </a:p>
          </p:txBody>
        </p:sp>
      </p:grpSp>
      <p:grpSp>
        <p:nvGrpSpPr>
          <p:cNvPr id="1030" name="Group 10"/>
          <p:cNvGrpSpPr>
            <a:grpSpLocks/>
          </p:cNvGrpSpPr>
          <p:nvPr/>
        </p:nvGrpSpPr>
        <p:grpSpPr bwMode="auto">
          <a:xfrm>
            <a:off x="3276600" y="152400"/>
            <a:ext cx="2951163" cy="1831975"/>
            <a:chOff x="1981" y="712"/>
            <a:chExt cx="1859" cy="1154"/>
          </a:xfrm>
        </p:grpSpPr>
        <p:pic>
          <p:nvPicPr>
            <p:cNvPr id="1050" name="Picture 11" descr="p139_imageIMAGE_s-troncs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068" y="901"/>
              <a:ext cx="772" cy="725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pic>
          <p:nvPicPr>
            <p:cNvPr id="1051" name="Picture 12"/>
            <p:cNvPicPr>
              <a:picLocks noChangeAspect="1" noChangeArrowheads="1"/>
            </p:cNvPicPr>
            <p:nvPr/>
          </p:nvPicPr>
          <p:blipFill>
            <a:blip r:embed="rId7">
              <a:lum bright="-6000"/>
            </a:blip>
            <a:srcRect l="4871" r="6157" b="16516"/>
            <a:stretch>
              <a:fillRect/>
            </a:stretch>
          </p:blipFill>
          <p:spPr bwMode="auto">
            <a:xfrm>
              <a:off x="1981" y="712"/>
              <a:ext cx="1147" cy="761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1052" name="Rectangle 13"/>
            <p:cNvSpPr>
              <a:spLocks noChangeArrowheads="1"/>
            </p:cNvSpPr>
            <p:nvPr/>
          </p:nvSpPr>
          <p:spPr bwMode="auto">
            <a:xfrm>
              <a:off x="2061" y="1468"/>
              <a:ext cx="881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000">
                  <a:solidFill>
                    <a:srgbClr val="003399"/>
                  </a:solidFill>
                </a:rPr>
                <a:t>Agriculture</a:t>
              </a:r>
            </a:p>
          </p:txBody>
        </p:sp>
        <p:sp>
          <p:nvSpPr>
            <p:cNvPr id="1053" name="Rectangle 14"/>
            <p:cNvSpPr>
              <a:spLocks noChangeArrowheads="1"/>
            </p:cNvSpPr>
            <p:nvPr/>
          </p:nvSpPr>
          <p:spPr bwMode="auto">
            <a:xfrm>
              <a:off x="3130" y="1616"/>
              <a:ext cx="702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000">
                  <a:solidFill>
                    <a:srgbClr val="003399"/>
                  </a:solidFill>
                </a:rPr>
                <a:t>Forestry</a:t>
              </a:r>
            </a:p>
          </p:txBody>
        </p:sp>
      </p:grpSp>
      <p:grpSp>
        <p:nvGrpSpPr>
          <p:cNvPr id="1031" name="Group 16"/>
          <p:cNvGrpSpPr>
            <a:grpSpLocks/>
          </p:cNvGrpSpPr>
          <p:nvPr/>
        </p:nvGrpSpPr>
        <p:grpSpPr bwMode="auto">
          <a:xfrm>
            <a:off x="228600" y="2895600"/>
            <a:ext cx="3392488" cy="1608138"/>
            <a:chOff x="72" y="2111"/>
            <a:chExt cx="2137" cy="1013"/>
          </a:xfrm>
        </p:grpSpPr>
        <p:pic>
          <p:nvPicPr>
            <p:cNvPr id="1048" name="Picture 17"/>
            <p:cNvPicPr>
              <a:picLocks noChangeAspect="1" noChangeArrowheads="1"/>
            </p:cNvPicPr>
            <p:nvPr/>
          </p:nvPicPr>
          <p:blipFill>
            <a:blip r:embed="rId8">
              <a:lum bright="-12000"/>
            </a:blip>
            <a:srcRect/>
            <a:stretch>
              <a:fillRect/>
            </a:stretch>
          </p:blipFill>
          <p:spPr bwMode="auto">
            <a:xfrm>
              <a:off x="72" y="2111"/>
              <a:ext cx="754" cy="1013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1049" name="Rectangle 18"/>
            <p:cNvSpPr>
              <a:spLocks noChangeArrowheads="1"/>
            </p:cNvSpPr>
            <p:nvPr/>
          </p:nvSpPr>
          <p:spPr bwMode="auto">
            <a:xfrm>
              <a:off x="827" y="2404"/>
              <a:ext cx="1382" cy="3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2000">
                  <a:solidFill>
                    <a:srgbClr val="003399"/>
                  </a:solidFill>
                </a:rPr>
                <a:t>Land planning and management</a:t>
              </a:r>
            </a:p>
          </p:txBody>
        </p:sp>
      </p:grpSp>
      <p:grpSp>
        <p:nvGrpSpPr>
          <p:cNvPr id="1032" name="Group 19"/>
          <p:cNvGrpSpPr>
            <a:grpSpLocks/>
          </p:cNvGrpSpPr>
          <p:nvPr/>
        </p:nvGrpSpPr>
        <p:grpSpPr bwMode="auto">
          <a:xfrm>
            <a:off x="6324600" y="2590800"/>
            <a:ext cx="2647950" cy="1538288"/>
            <a:chOff x="4036" y="1913"/>
            <a:chExt cx="1668" cy="969"/>
          </a:xfrm>
        </p:grpSpPr>
        <p:pic>
          <p:nvPicPr>
            <p:cNvPr id="1046" name="Picture 20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864" y="1913"/>
              <a:ext cx="840" cy="969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1047" name="Rectangle 21"/>
            <p:cNvSpPr>
              <a:spLocks noChangeArrowheads="1"/>
            </p:cNvSpPr>
            <p:nvPr/>
          </p:nvSpPr>
          <p:spPr bwMode="auto">
            <a:xfrm>
              <a:off x="4036" y="2280"/>
              <a:ext cx="810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000">
                  <a:solidFill>
                    <a:srgbClr val="003399"/>
                  </a:solidFill>
                </a:rPr>
                <a:t>Telecoms</a:t>
              </a:r>
            </a:p>
          </p:txBody>
        </p:sp>
      </p:grpSp>
      <p:grpSp>
        <p:nvGrpSpPr>
          <p:cNvPr id="1033" name="Group 22"/>
          <p:cNvGrpSpPr>
            <a:grpSpLocks/>
          </p:cNvGrpSpPr>
          <p:nvPr/>
        </p:nvGrpSpPr>
        <p:grpSpPr bwMode="auto">
          <a:xfrm>
            <a:off x="3332163" y="4694238"/>
            <a:ext cx="2986087" cy="1697037"/>
            <a:chOff x="2099" y="3045"/>
            <a:chExt cx="1881" cy="1069"/>
          </a:xfrm>
        </p:grpSpPr>
        <p:pic>
          <p:nvPicPr>
            <p:cNvPr id="1044" name="Picture 23"/>
            <p:cNvPicPr>
              <a:picLocks noChangeAspect="1" noChangeArrowheads="1"/>
            </p:cNvPicPr>
            <p:nvPr/>
          </p:nvPicPr>
          <p:blipFill>
            <a:blip r:embed="rId10">
              <a:lum bright="-12000"/>
            </a:blip>
            <a:srcRect/>
            <a:stretch>
              <a:fillRect/>
            </a:stretch>
          </p:blipFill>
          <p:spPr bwMode="auto">
            <a:xfrm>
              <a:off x="2417" y="3421"/>
              <a:ext cx="1226" cy="693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1045" name="Rectangle 24"/>
            <p:cNvSpPr>
              <a:spLocks noChangeArrowheads="1"/>
            </p:cNvSpPr>
            <p:nvPr/>
          </p:nvSpPr>
          <p:spPr bwMode="auto">
            <a:xfrm>
              <a:off x="2099" y="3045"/>
              <a:ext cx="1881" cy="3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2000">
                  <a:solidFill>
                    <a:srgbClr val="003399"/>
                  </a:solidFill>
                </a:rPr>
                <a:t>Oil, gas, mineral and groundwater exploration</a:t>
              </a:r>
            </a:p>
          </p:txBody>
        </p:sp>
      </p:grpSp>
      <p:grpSp>
        <p:nvGrpSpPr>
          <p:cNvPr id="1034" name="Group 25"/>
          <p:cNvGrpSpPr>
            <a:grpSpLocks/>
          </p:cNvGrpSpPr>
          <p:nvPr/>
        </p:nvGrpSpPr>
        <p:grpSpPr bwMode="auto">
          <a:xfrm>
            <a:off x="6248400" y="4191000"/>
            <a:ext cx="2765425" cy="1600200"/>
            <a:chOff x="4018" y="2986"/>
            <a:chExt cx="1742" cy="1143"/>
          </a:xfrm>
        </p:grpSpPr>
        <p:pic>
          <p:nvPicPr>
            <p:cNvPr id="1042" name="Picture 26" descr="p146_imageIMAGE_J_terrain_risque2_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353" y="3360"/>
              <a:ext cx="1220" cy="769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1043" name="Rectangle 27"/>
            <p:cNvSpPr>
              <a:spLocks noChangeArrowheads="1"/>
            </p:cNvSpPr>
            <p:nvPr/>
          </p:nvSpPr>
          <p:spPr bwMode="auto">
            <a:xfrm>
              <a:off x="4018" y="2986"/>
              <a:ext cx="1742" cy="3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2000">
                  <a:solidFill>
                    <a:srgbClr val="003399"/>
                  </a:solidFill>
                </a:rPr>
                <a:t>Disaster management and mitigation</a:t>
              </a:r>
            </a:p>
          </p:txBody>
        </p:sp>
      </p:grp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733800" y="2590800"/>
          <a:ext cx="1595438" cy="1538288"/>
        </p:xfrm>
        <a:graphic>
          <a:graphicData uri="http://schemas.openxmlformats.org/presentationml/2006/ole">
            <p:oleObj spid="_x0000_s1026" name="Clip" r:id="rId12" imgW="516600" imgH="497160" progId="">
              <p:embed/>
            </p:oleObj>
          </a:graphicData>
        </a:graphic>
      </p:graphicFrame>
      <p:grpSp>
        <p:nvGrpSpPr>
          <p:cNvPr id="1035" name="Group 29"/>
          <p:cNvGrpSpPr>
            <a:grpSpLocks/>
          </p:cNvGrpSpPr>
          <p:nvPr/>
        </p:nvGrpSpPr>
        <p:grpSpPr bwMode="auto">
          <a:xfrm>
            <a:off x="152400" y="4648200"/>
            <a:ext cx="3009900" cy="1250950"/>
            <a:chOff x="197" y="3298"/>
            <a:chExt cx="1896" cy="788"/>
          </a:xfrm>
        </p:grpSpPr>
        <p:pic>
          <p:nvPicPr>
            <p:cNvPr id="1040" name="Picture 30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97" y="3298"/>
              <a:ext cx="1117" cy="788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1041" name="Rectangle 31"/>
            <p:cNvSpPr>
              <a:spLocks noChangeArrowheads="1"/>
            </p:cNvSpPr>
            <p:nvPr/>
          </p:nvSpPr>
          <p:spPr bwMode="auto">
            <a:xfrm>
              <a:off x="1327" y="3549"/>
              <a:ext cx="766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000">
                  <a:solidFill>
                    <a:srgbClr val="003399"/>
                  </a:solidFill>
                </a:rPr>
                <a:t>Fisheries</a:t>
              </a:r>
            </a:p>
          </p:txBody>
        </p:sp>
      </p:grpSp>
      <p:sp>
        <p:nvSpPr>
          <p:cNvPr id="34" name="Title 1"/>
          <p:cNvSpPr txBox="1">
            <a:spLocks/>
          </p:cNvSpPr>
          <p:nvPr/>
        </p:nvSpPr>
        <p:spPr>
          <a:xfrm>
            <a:off x="3175" y="0"/>
            <a:ext cx="9031288" cy="566738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2200" b="1" kern="0" dirty="0">
                <a:solidFill>
                  <a:srgbClr val="024C90"/>
                </a:solidFill>
                <a:latin typeface="+mj-lt"/>
                <a:ea typeface="+mj-ea"/>
                <a:cs typeface="+mj-cs"/>
              </a:rPr>
              <a:t>Applications</a:t>
            </a:r>
          </a:p>
        </p:txBody>
      </p:sp>
      <p:grpSp>
        <p:nvGrpSpPr>
          <p:cNvPr id="1037" name="Group 10"/>
          <p:cNvGrpSpPr>
            <a:grpSpLocks/>
          </p:cNvGrpSpPr>
          <p:nvPr/>
        </p:nvGrpSpPr>
        <p:grpSpPr bwMode="auto">
          <a:xfrm>
            <a:off x="8001000" y="76200"/>
            <a:ext cx="990600" cy="685800"/>
            <a:chOff x="2362200" y="1219200"/>
            <a:chExt cx="2468571" cy="1594874"/>
          </a:xfrm>
        </p:grpSpPr>
        <p:sp>
          <p:nvSpPr>
            <p:cNvPr id="1038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TextBox 36"/>
            <p:cNvSpPr txBox="1">
              <a:spLocks noChangeArrowheads="1"/>
            </p:cNvSpPr>
            <p:nvPr/>
          </p:nvSpPr>
          <p:spPr bwMode="auto">
            <a:xfrm>
              <a:off x="2682136" y="1713349"/>
              <a:ext cx="1877619" cy="547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 dirty="0"/>
                <a:t>Imagery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Imagery – Direct Receiving Station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eaLnBrk="1" hangingPunct="1"/>
            <a:r>
              <a:rPr lang="en-US" sz="2200" dirty="0" smtClean="0"/>
              <a:t>SDMI needs 	1.4M km</a:t>
            </a:r>
            <a:r>
              <a:rPr lang="en-US" sz="2200" baseline="30000" dirty="0" smtClean="0"/>
              <a:t>2</a:t>
            </a:r>
            <a:r>
              <a:rPr lang="en-US" sz="2200" dirty="0" smtClean="0"/>
              <a:t> of coverage in &lt; 5 years</a:t>
            </a:r>
          </a:p>
          <a:p>
            <a:pPr eaLnBrk="1" hangingPunct="1"/>
            <a:endParaRPr lang="en-US" sz="2200" dirty="0" smtClean="0"/>
          </a:p>
          <a:p>
            <a:pPr eaLnBrk="1" hangingPunct="1"/>
            <a:r>
              <a:rPr lang="en-US" sz="2200" b="1" dirty="0" smtClean="0"/>
              <a:t>Our solution is a Telemetry Agreement</a:t>
            </a:r>
          </a:p>
          <a:p>
            <a:pPr lvl="1" eaLnBrk="1" hangingPunct="1"/>
            <a:r>
              <a:rPr lang="en-US" sz="2000" dirty="0" smtClean="0"/>
              <a:t>Spot recommends a Direct Receiving Station (DRS) solution to meet the stated goals of the SDMI</a:t>
            </a:r>
          </a:p>
          <a:p>
            <a:pPr lvl="2" eaLnBrk="1" hangingPunct="1"/>
            <a:r>
              <a:rPr lang="en-US" sz="1800" dirty="0" smtClean="0"/>
              <a:t>Lowest cost solution</a:t>
            </a:r>
          </a:p>
          <a:p>
            <a:pPr lvl="2" eaLnBrk="1" hangingPunct="1"/>
            <a:r>
              <a:rPr lang="en-US" sz="1800" dirty="0" smtClean="0"/>
              <a:t>Maximize acquisition of imagery</a:t>
            </a:r>
          </a:p>
          <a:p>
            <a:pPr lvl="2" eaLnBrk="1" hangingPunct="1"/>
            <a:r>
              <a:rPr lang="en-US" sz="1800" dirty="0" smtClean="0"/>
              <a:t>Rapid delivery in emergency situations</a:t>
            </a:r>
          </a:p>
          <a:p>
            <a:pPr lvl="2" eaLnBrk="1" hangingPunct="1"/>
            <a:r>
              <a:rPr lang="en-US" sz="1800" dirty="0" smtClean="0"/>
              <a:t>Monitoring capability at no additional expense </a:t>
            </a:r>
            <a:endParaRPr lang="en-US" sz="2200" dirty="0" smtClean="0"/>
          </a:p>
          <a:p>
            <a:pPr lvl="2" eaLnBrk="1" hangingPunct="1"/>
            <a:endParaRPr lang="en-US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en-US" sz="2200" dirty="0" smtClean="0"/>
              <a:t>A DRS provides </a:t>
            </a:r>
            <a:r>
              <a:rPr lang="en-US" sz="2200" i="1" dirty="0" smtClean="0"/>
              <a:t>the </a:t>
            </a:r>
            <a:r>
              <a:rPr lang="en-US" sz="2200" i="1" u="sng" dirty="0" smtClean="0"/>
              <a:t>foundation</a:t>
            </a:r>
            <a:r>
              <a:rPr lang="en-US" sz="2200" i="1" dirty="0" smtClean="0"/>
              <a:t> for creating a long term mapping program for the State of Alaska</a:t>
            </a:r>
          </a:p>
          <a:p>
            <a:pPr lvl="1" eaLnBrk="1" hangingPunct="1"/>
            <a:endParaRPr lang="en-US" dirty="0" smtClean="0"/>
          </a:p>
        </p:txBody>
      </p:sp>
      <p:grpSp>
        <p:nvGrpSpPr>
          <p:cNvPr id="9220" name="Group 10"/>
          <p:cNvGrpSpPr>
            <a:grpSpLocks/>
          </p:cNvGrpSpPr>
          <p:nvPr/>
        </p:nvGrpSpPr>
        <p:grpSpPr bwMode="auto">
          <a:xfrm>
            <a:off x="7924800" y="76200"/>
            <a:ext cx="1066800" cy="762000"/>
            <a:chOff x="2362200" y="1219200"/>
            <a:chExt cx="2468571" cy="1594874"/>
          </a:xfrm>
        </p:grpSpPr>
        <p:sp>
          <p:nvSpPr>
            <p:cNvPr id="9222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3" name="TextBox 11"/>
            <p:cNvSpPr txBox="1">
              <a:spLocks noChangeArrowheads="1"/>
            </p:cNvSpPr>
            <p:nvPr/>
          </p:nvSpPr>
          <p:spPr bwMode="auto">
            <a:xfrm>
              <a:off x="2682136" y="1713349"/>
              <a:ext cx="1877619" cy="547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Imagery</a:t>
              </a:r>
            </a:p>
          </p:txBody>
        </p:sp>
      </p:grpSp>
      <p:sp>
        <p:nvSpPr>
          <p:cNvPr id="922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EB7B3B-DE26-4E9F-AA43-5F00C7318750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sz="3200" smtClean="0"/>
              <a:t>Imagery – Lowest Cost Solution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Over 50% savings over “per scene” purchasing</a:t>
            </a:r>
          </a:p>
          <a:p>
            <a:pPr lvl="1" eaLnBrk="1" hangingPunct="1"/>
            <a:r>
              <a:rPr lang="en-US" sz="1800" dirty="0" smtClean="0"/>
              <a:t>Plus added benefits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r>
              <a:rPr lang="en-US" sz="2000" b="1" dirty="0" smtClean="0"/>
              <a:t>Unlimited satellite tasking</a:t>
            </a:r>
          </a:p>
          <a:p>
            <a:pPr lvl="1" eaLnBrk="1" hangingPunct="1"/>
            <a:r>
              <a:rPr lang="en-US" sz="1800" dirty="0" smtClean="0"/>
              <a:t>Standard tasking for SPOT 5</a:t>
            </a:r>
          </a:p>
          <a:p>
            <a:pPr lvl="1" eaLnBrk="1" hangingPunct="1"/>
            <a:r>
              <a:rPr lang="en-US" sz="1800" dirty="0" smtClean="0"/>
              <a:t>Address specific needs by agency 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r>
              <a:rPr lang="en-US" sz="2000" b="1" dirty="0" smtClean="0"/>
              <a:t>Unlimited data acquisition &amp; usage</a:t>
            </a:r>
          </a:p>
          <a:p>
            <a:pPr lvl="1" eaLnBrk="1" hangingPunct="1"/>
            <a:r>
              <a:rPr lang="en-US" sz="1800" dirty="0" smtClean="0"/>
              <a:t>Access to SPOT 5 telemetry</a:t>
            </a:r>
          </a:p>
          <a:p>
            <a:pPr lvl="1" eaLnBrk="1" hangingPunct="1"/>
            <a:r>
              <a:rPr lang="en-US" sz="1800" dirty="0" smtClean="0"/>
              <a:t>“All You Can Drink” Approach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r>
              <a:rPr lang="en-US" sz="2000" b="1" dirty="0" smtClean="0"/>
              <a:t>Fixed annual fee</a:t>
            </a:r>
          </a:p>
          <a:p>
            <a:pPr lvl="1" eaLnBrk="1" hangingPunct="1"/>
            <a:r>
              <a:rPr lang="en-US" sz="1800" dirty="0" smtClean="0"/>
              <a:t>Cost overruns eliminated </a:t>
            </a:r>
          </a:p>
          <a:p>
            <a:pPr lvl="1" eaLnBrk="1" hangingPunct="1"/>
            <a:r>
              <a:rPr lang="en-US" sz="1800" dirty="0" smtClean="0"/>
              <a:t>Management of annual budgets</a:t>
            </a:r>
          </a:p>
        </p:txBody>
      </p:sp>
      <p:grpSp>
        <p:nvGrpSpPr>
          <p:cNvPr id="10244" name="Group 10"/>
          <p:cNvGrpSpPr>
            <a:grpSpLocks/>
          </p:cNvGrpSpPr>
          <p:nvPr/>
        </p:nvGrpSpPr>
        <p:grpSpPr bwMode="auto">
          <a:xfrm>
            <a:off x="7924800" y="76200"/>
            <a:ext cx="1066800" cy="762000"/>
            <a:chOff x="2362200" y="1219200"/>
            <a:chExt cx="2468571" cy="1594874"/>
          </a:xfrm>
        </p:grpSpPr>
        <p:sp>
          <p:nvSpPr>
            <p:cNvPr id="10246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7" name="TextBox 5"/>
            <p:cNvSpPr txBox="1">
              <a:spLocks noChangeArrowheads="1"/>
            </p:cNvSpPr>
            <p:nvPr/>
          </p:nvSpPr>
          <p:spPr bwMode="auto">
            <a:xfrm>
              <a:off x="2682136" y="1713349"/>
              <a:ext cx="1877619" cy="547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Imagery</a:t>
              </a:r>
            </a:p>
          </p:txBody>
        </p:sp>
      </p:grpSp>
      <p:sp>
        <p:nvSpPr>
          <p:cNvPr id="1024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34BFCE5-CC1D-4BFF-A777-4B7FC58D7522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/>
            <a:r>
              <a:rPr lang="fr-FR" sz="3200" dirty="0" err="1" smtClean="0"/>
              <a:t>Imagery</a:t>
            </a:r>
            <a:r>
              <a:rPr lang="fr-FR" sz="3200" dirty="0" smtClean="0"/>
              <a:t> – </a:t>
            </a:r>
            <a:r>
              <a:rPr lang="fr-FR" sz="3200" dirty="0" err="1" smtClean="0"/>
              <a:t>Maximize</a:t>
            </a:r>
            <a:r>
              <a:rPr lang="fr-FR" sz="3200" dirty="0" smtClean="0"/>
              <a:t> Collection </a:t>
            </a:r>
            <a:r>
              <a:rPr lang="fr-FR" sz="3200" dirty="0" err="1" smtClean="0"/>
              <a:t>Capacity</a:t>
            </a:r>
            <a:endParaRPr lang="en-US" sz="3200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828800" y="2667000"/>
            <a:ext cx="5257800" cy="1981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800" dirty="0" smtClean="0"/>
              <a:t>50% More Collection Capacity Using a DRS Solution</a:t>
            </a:r>
          </a:p>
          <a:p>
            <a:pPr algn="ctr" eaLnBrk="1" hangingPunct="1">
              <a:buFontTx/>
              <a:buNone/>
            </a:pPr>
            <a:endParaRPr lang="en-US" altLang="fr-FR" sz="2800" dirty="0" smtClean="0"/>
          </a:p>
          <a:p>
            <a:pPr algn="ctr" eaLnBrk="1" hangingPunct="1">
              <a:buFontTx/>
              <a:buNone/>
            </a:pPr>
            <a:endParaRPr lang="en-US" sz="2800" dirty="0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D436CA-41A1-4179-88FA-68C900AE2B28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724400" y="4724399"/>
            <a:ext cx="3810000" cy="1295400"/>
          </a:xfrm>
          <a:prstGeom prst="rect">
            <a:avLst/>
          </a:prstGeom>
          <a:gradFill rotWithShape="1">
            <a:gsLst>
              <a:gs pos="0">
                <a:srgbClr val="FF8080"/>
              </a:gs>
              <a:gs pos="50000">
                <a:srgbClr val="FFB3B3"/>
              </a:gs>
              <a:gs pos="100000">
                <a:srgbClr val="FFDADA"/>
              </a:gs>
            </a:gsLst>
            <a:lin ang="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US" sz="2400"/>
          </a:p>
        </p:txBody>
      </p:sp>
      <p:sp>
        <p:nvSpPr>
          <p:cNvPr id="2549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8763000" cy="1524000"/>
          </a:xfrm>
        </p:spPr>
        <p:txBody>
          <a:bodyPr/>
          <a:lstStyle/>
          <a:p>
            <a:pPr eaLnBrk="1" hangingPunct="1"/>
            <a:r>
              <a:rPr lang="en-US" altLang="fr-FR" sz="2200" smtClean="0"/>
              <a:t>Up to 5 channels of data can be collected at a time </a:t>
            </a:r>
          </a:p>
          <a:p>
            <a:pPr lvl="1" eaLnBrk="1" hangingPunct="1">
              <a:lnSpc>
                <a:spcPct val="150000"/>
              </a:lnSpc>
              <a:spcBef>
                <a:spcPct val="10000"/>
              </a:spcBef>
            </a:pPr>
            <a:r>
              <a:rPr lang="en-US" altLang="fr-FR" sz="2200" smtClean="0"/>
              <a:t>2 channel transmitted to the ground</a:t>
            </a:r>
          </a:p>
          <a:p>
            <a:pPr lvl="1" eaLnBrk="1" hangingPunct="1">
              <a:lnSpc>
                <a:spcPct val="80000"/>
              </a:lnSpc>
              <a:spcBef>
                <a:spcPct val="10000"/>
              </a:spcBef>
            </a:pPr>
            <a:r>
              <a:rPr lang="en-US" altLang="fr-FR" sz="2200" smtClean="0"/>
              <a:t>3 channels recorded on board simultaneously</a:t>
            </a:r>
          </a:p>
          <a:p>
            <a:pPr lvl="1" eaLnBrk="1" hangingPunct="1">
              <a:lnSpc>
                <a:spcPct val="80000"/>
              </a:lnSpc>
              <a:spcBef>
                <a:spcPct val="10000"/>
              </a:spcBef>
              <a:buFontTx/>
              <a:buNone/>
            </a:pPr>
            <a:endParaRPr lang="en-US" altLang="fr-FR" smtClean="0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791200" y="2743200"/>
            <a:ext cx="3048000" cy="3286125"/>
            <a:chOff x="4416" y="998"/>
            <a:chExt cx="1776" cy="2698"/>
          </a:xfrm>
        </p:grpSpPr>
        <p:sp>
          <p:nvSpPr>
            <p:cNvPr id="12329" name="AutoShape 12"/>
            <p:cNvSpPr>
              <a:spLocks/>
            </p:cNvSpPr>
            <p:nvPr/>
          </p:nvSpPr>
          <p:spPr bwMode="auto">
            <a:xfrm>
              <a:off x="4416" y="2640"/>
              <a:ext cx="240" cy="720"/>
            </a:xfrm>
            <a:prstGeom prst="rightBracket">
              <a:avLst>
                <a:gd name="adj" fmla="val 25000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30" name="Arc 13"/>
            <p:cNvSpPr>
              <a:spLocks/>
            </p:cNvSpPr>
            <p:nvPr/>
          </p:nvSpPr>
          <p:spPr bwMode="auto">
            <a:xfrm flipH="1">
              <a:off x="4896" y="3024"/>
              <a:ext cx="576" cy="480"/>
            </a:xfrm>
            <a:custGeom>
              <a:avLst/>
              <a:gdLst>
                <a:gd name="T0" fmla="*/ 0 w 21600"/>
                <a:gd name="T1" fmla="*/ 0 h 21600"/>
                <a:gd name="T2" fmla="*/ 576 w 21600"/>
                <a:gd name="T3" fmla="*/ 480 h 21600"/>
                <a:gd name="T4" fmla="*/ 0 w 21600"/>
                <a:gd name="T5" fmla="*/ 48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31" name="AutoShape 14"/>
            <p:cNvSpPr>
              <a:spLocks noChangeArrowheads="1"/>
            </p:cNvSpPr>
            <p:nvPr/>
          </p:nvSpPr>
          <p:spPr bwMode="auto">
            <a:xfrm>
              <a:off x="5184" y="3264"/>
              <a:ext cx="576" cy="432"/>
            </a:xfrm>
            <a:prstGeom prst="lightningBolt">
              <a:avLst/>
            </a:prstGeom>
            <a:solidFill>
              <a:schemeClr val="hlink"/>
            </a:solidFill>
            <a:ln w="25399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32" name="Line 15"/>
            <p:cNvSpPr>
              <a:spLocks noChangeShapeType="1"/>
            </p:cNvSpPr>
            <p:nvPr/>
          </p:nvSpPr>
          <p:spPr bwMode="auto">
            <a:xfrm>
              <a:off x="4656" y="2976"/>
              <a:ext cx="384" cy="19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33" name="Text Box 16"/>
            <p:cNvSpPr txBox="1">
              <a:spLocks noChangeArrowheads="1"/>
            </p:cNvSpPr>
            <p:nvPr/>
          </p:nvSpPr>
          <p:spPr bwMode="auto">
            <a:xfrm>
              <a:off x="4704" y="2594"/>
              <a:ext cx="1295" cy="669"/>
            </a:xfrm>
            <a:prstGeom prst="rect">
              <a:avLst/>
            </a:prstGeom>
            <a:noFill/>
            <a:ln w="25399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fr-FR" sz="2000" b="1" i="1"/>
                <a:t>transmission to the ground</a:t>
              </a:r>
              <a:endParaRPr lang="en-US" altLang="fr-FR"/>
            </a:p>
          </p:txBody>
        </p:sp>
        <p:sp>
          <p:nvSpPr>
            <p:cNvPr id="12334" name="AutoShape 17"/>
            <p:cNvSpPr>
              <a:spLocks/>
            </p:cNvSpPr>
            <p:nvPr/>
          </p:nvSpPr>
          <p:spPr bwMode="auto">
            <a:xfrm>
              <a:off x="4464" y="1152"/>
              <a:ext cx="192" cy="1344"/>
            </a:xfrm>
            <a:prstGeom prst="rightBracket">
              <a:avLst>
                <a:gd name="adj" fmla="val 58333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35" name="Line 18"/>
            <p:cNvSpPr>
              <a:spLocks noChangeShapeType="1"/>
            </p:cNvSpPr>
            <p:nvPr/>
          </p:nvSpPr>
          <p:spPr bwMode="auto">
            <a:xfrm>
              <a:off x="4656" y="1872"/>
              <a:ext cx="3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36" name="Rectangle 19"/>
            <p:cNvSpPr>
              <a:spLocks noChangeArrowheads="1"/>
            </p:cNvSpPr>
            <p:nvPr/>
          </p:nvSpPr>
          <p:spPr bwMode="auto">
            <a:xfrm>
              <a:off x="5040" y="1680"/>
              <a:ext cx="1008" cy="432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37" name="Text Box 20"/>
            <p:cNvSpPr txBox="1">
              <a:spLocks noChangeArrowheads="1"/>
            </p:cNvSpPr>
            <p:nvPr/>
          </p:nvSpPr>
          <p:spPr bwMode="auto">
            <a:xfrm>
              <a:off x="5040" y="1776"/>
              <a:ext cx="1152" cy="378"/>
            </a:xfrm>
            <a:prstGeom prst="rect">
              <a:avLst/>
            </a:prstGeom>
            <a:noFill/>
            <a:ln w="25399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fr-FR" sz="2000" b="1">
                  <a:solidFill>
                    <a:schemeClr val="hlink"/>
                  </a:solidFill>
                </a:rPr>
                <a:t>OB memory</a:t>
              </a:r>
              <a:endParaRPr lang="en-US" altLang="fr-FR"/>
            </a:p>
          </p:txBody>
        </p:sp>
        <p:sp>
          <p:nvSpPr>
            <p:cNvPr id="12338" name="Text Box 21"/>
            <p:cNvSpPr txBox="1">
              <a:spLocks noChangeArrowheads="1"/>
            </p:cNvSpPr>
            <p:nvPr/>
          </p:nvSpPr>
          <p:spPr bwMode="auto">
            <a:xfrm>
              <a:off x="4949" y="998"/>
              <a:ext cx="962" cy="669"/>
            </a:xfrm>
            <a:prstGeom prst="rect">
              <a:avLst/>
            </a:prstGeom>
            <a:noFill/>
            <a:ln w="25399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fr-FR" sz="2000" b="1" i="1"/>
                <a:t>on board recording</a:t>
              </a:r>
              <a:endParaRPr lang="en-US" altLang="fr-FR"/>
            </a:p>
          </p:txBody>
        </p:sp>
      </p:grp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3276600" y="2895600"/>
            <a:ext cx="2743200" cy="2984500"/>
            <a:chOff x="3276600" y="2501900"/>
            <a:chExt cx="2743200" cy="2984499"/>
          </a:xfrm>
        </p:grpSpPr>
        <p:sp>
          <p:nvSpPr>
            <p:cNvPr id="12315" name="Rectangle 23"/>
            <p:cNvSpPr>
              <a:spLocks noChangeArrowheads="1"/>
            </p:cNvSpPr>
            <p:nvPr/>
          </p:nvSpPr>
          <p:spPr bwMode="auto">
            <a:xfrm>
              <a:off x="4087091" y="2726010"/>
              <a:ext cx="623455" cy="2644503"/>
            </a:xfrm>
            <a:prstGeom prst="rect">
              <a:avLst/>
            </a:prstGeom>
            <a:solidFill>
              <a:schemeClr val="bg1"/>
            </a:solidFill>
            <a:ln w="25399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6" name="Line 24"/>
            <p:cNvSpPr>
              <a:spLocks noChangeShapeType="1"/>
            </p:cNvSpPr>
            <p:nvPr/>
          </p:nvSpPr>
          <p:spPr bwMode="auto">
            <a:xfrm>
              <a:off x="3276600" y="2590800"/>
              <a:ext cx="810491" cy="493787"/>
            </a:xfrm>
            <a:prstGeom prst="line">
              <a:avLst/>
            </a:prstGeom>
            <a:noFill/>
            <a:ln w="25399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7" name="Line 25"/>
            <p:cNvSpPr>
              <a:spLocks noChangeShapeType="1"/>
            </p:cNvSpPr>
            <p:nvPr/>
          </p:nvSpPr>
          <p:spPr bwMode="auto">
            <a:xfrm>
              <a:off x="3276600" y="2971800"/>
              <a:ext cx="810491" cy="381719"/>
            </a:xfrm>
            <a:prstGeom prst="line">
              <a:avLst/>
            </a:prstGeom>
            <a:noFill/>
            <a:ln w="25399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8" name="Line 26"/>
            <p:cNvSpPr>
              <a:spLocks noChangeShapeType="1"/>
            </p:cNvSpPr>
            <p:nvPr/>
          </p:nvSpPr>
          <p:spPr bwMode="auto">
            <a:xfrm>
              <a:off x="3276600" y="3429000"/>
              <a:ext cx="810491" cy="238274"/>
            </a:xfrm>
            <a:prstGeom prst="line">
              <a:avLst/>
            </a:prstGeom>
            <a:noFill/>
            <a:ln w="25399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9" name="Line 27"/>
            <p:cNvSpPr>
              <a:spLocks noChangeShapeType="1"/>
            </p:cNvSpPr>
            <p:nvPr/>
          </p:nvSpPr>
          <p:spPr bwMode="auto">
            <a:xfrm>
              <a:off x="3276600" y="4070673"/>
              <a:ext cx="810491" cy="0"/>
            </a:xfrm>
            <a:prstGeom prst="line">
              <a:avLst/>
            </a:prstGeom>
            <a:noFill/>
            <a:ln w="25399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0" name="Line 28"/>
            <p:cNvSpPr>
              <a:spLocks noChangeShapeType="1"/>
            </p:cNvSpPr>
            <p:nvPr/>
          </p:nvSpPr>
          <p:spPr bwMode="auto">
            <a:xfrm flipV="1">
              <a:off x="3276600" y="4384427"/>
              <a:ext cx="810491" cy="89644"/>
            </a:xfrm>
            <a:prstGeom prst="line">
              <a:avLst/>
            </a:prstGeom>
            <a:noFill/>
            <a:ln w="25399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1" name="Line 29"/>
            <p:cNvSpPr>
              <a:spLocks noChangeShapeType="1"/>
            </p:cNvSpPr>
            <p:nvPr/>
          </p:nvSpPr>
          <p:spPr bwMode="auto">
            <a:xfrm flipV="1">
              <a:off x="3276600" y="4743004"/>
              <a:ext cx="810491" cy="179288"/>
            </a:xfrm>
            <a:prstGeom prst="line">
              <a:avLst/>
            </a:prstGeom>
            <a:noFill/>
            <a:ln w="25399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2" name="Line 30"/>
            <p:cNvSpPr>
              <a:spLocks noChangeShapeType="1"/>
            </p:cNvSpPr>
            <p:nvPr/>
          </p:nvSpPr>
          <p:spPr bwMode="auto">
            <a:xfrm flipV="1">
              <a:off x="3276600" y="5101580"/>
              <a:ext cx="810491" cy="384819"/>
            </a:xfrm>
            <a:prstGeom prst="line">
              <a:avLst/>
            </a:prstGeom>
            <a:noFill/>
            <a:ln w="25399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3" name="Line 31"/>
            <p:cNvSpPr>
              <a:spLocks noChangeShapeType="1"/>
            </p:cNvSpPr>
            <p:nvPr/>
          </p:nvSpPr>
          <p:spPr bwMode="auto">
            <a:xfrm>
              <a:off x="4710545" y="3129409"/>
              <a:ext cx="1184564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4" name="Line 32"/>
            <p:cNvSpPr>
              <a:spLocks noChangeShapeType="1"/>
            </p:cNvSpPr>
            <p:nvPr/>
          </p:nvSpPr>
          <p:spPr bwMode="auto">
            <a:xfrm>
              <a:off x="4710545" y="3532808"/>
              <a:ext cx="1184564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5" name="Line 33"/>
            <p:cNvSpPr>
              <a:spLocks noChangeShapeType="1"/>
            </p:cNvSpPr>
            <p:nvPr/>
          </p:nvSpPr>
          <p:spPr bwMode="auto">
            <a:xfrm>
              <a:off x="4710545" y="4025851"/>
              <a:ext cx="1184564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6" name="Line 34"/>
            <p:cNvSpPr>
              <a:spLocks noChangeShapeType="1"/>
            </p:cNvSpPr>
            <p:nvPr/>
          </p:nvSpPr>
          <p:spPr bwMode="auto">
            <a:xfrm>
              <a:off x="4710545" y="4474071"/>
              <a:ext cx="1184564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7" name="Line 35"/>
            <p:cNvSpPr>
              <a:spLocks noChangeShapeType="1"/>
            </p:cNvSpPr>
            <p:nvPr/>
          </p:nvSpPr>
          <p:spPr bwMode="auto">
            <a:xfrm>
              <a:off x="4710545" y="4877470"/>
              <a:ext cx="1184564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8" name="Text Box 36"/>
            <p:cNvSpPr txBox="1">
              <a:spLocks noChangeArrowheads="1"/>
            </p:cNvSpPr>
            <p:nvPr/>
          </p:nvSpPr>
          <p:spPr bwMode="auto">
            <a:xfrm>
              <a:off x="4648200" y="2501900"/>
              <a:ext cx="1371600" cy="336166"/>
            </a:xfrm>
            <a:prstGeom prst="rect">
              <a:avLst/>
            </a:prstGeom>
            <a:noFill/>
            <a:ln w="25399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fr-FR" sz="1600" b="1">
                  <a:solidFill>
                    <a:schemeClr val="accent2"/>
                  </a:solidFill>
                </a:rPr>
                <a:t>channels</a:t>
              </a:r>
              <a:endParaRPr lang="en-US" altLang="fr-FR" b="1">
                <a:solidFill>
                  <a:schemeClr val="accent2"/>
                </a:solidFill>
              </a:endParaRPr>
            </a:p>
          </p:txBody>
        </p:sp>
      </p:grp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0" y="2667000"/>
            <a:ext cx="3352800" cy="3352800"/>
            <a:chOff x="0" y="2286000"/>
            <a:chExt cx="3352800" cy="3433465"/>
          </a:xfrm>
        </p:grpSpPr>
        <p:sp>
          <p:nvSpPr>
            <p:cNvPr id="12303" name="Rectangle 42"/>
            <p:cNvSpPr>
              <a:spLocks noChangeArrowheads="1"/>
            </p:cNvSpPr>
            <p:nvPr/>
          </p:nvSpPr>
          <p:spPr bwMode="auto">
            <a:xfrm>
              <a:off x="457200" y="5257800"/>
              <a:ext cx="2895600" cy="461665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endParaRPr lang="en-US" sz="2400"/>
            </a:p>
          </p:txBody>
        </p:sp>
        <p:sp>
          <p:nvSpPr>
            <p:cNvPr id="12304" name="Rectangle 41"/>
            <p:cNvSpPr>
              <a:spLocks noChangeArrowheads="1"/>
            </p:cNvSpPr>
            <p:nvPr/>
          </p:nvSpPr>
          <p:spPr bwMode="auto">
            <a:xfrm>
              <a:off x="0" y="3810000"/>
              <a:ext cx="3352800" cy="137160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endParaRPr lang="en-US" sz="2400"/>
            </a:p>
          </p:txBody>
        </p:sp>
        <p:sp>
          <p:nvSpPr>
            <p:cNvPr id="12305" name="Rectangle 40"/>
            <p:cNvSpPr>
              <a:spLocks noChangeArrowheads="1"/>
            </p:cNvSpPr>
            <p:nvPr/>
          </p:nvSpPr>
          <p:spPr bwMode="auto">
            <a:xfrm>
              <a:off x="0" y="2286000"/>
              <a:ext cx="3352800" cy="137160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endParaRPr lang="en-US" sz="2400"/>
            </a:p>
          </p:txBody>
        </p:sp>
        <p:sp>
          <p:nvSpPr>
            <p:cNvPr id="12306" name="Text Box 4"/>
            <p:cNvSpPr txBox="1">
              <a:spLocks noChangeArrowheads="1"/>
            </p:cNvSpPr>
            <p:nvPr/>
          </p:nvSpPr>
          <p:spPr bwMode="auto">
            <a:xfrm>
              <a:off x="609600" y="2425700"/>
              <a:ext cx="2667000" cy="299681"/>
            </a:xfrm>
            <a:prstGeom prst="rect">
              <a:avLst/>
            </a:prstGeom>
            <a:noFill/>
            <a:ln w="25399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90513" indent="-290513" algn="ctr">
                <a:spcBef>
                  <a:spcPct val="50000"/>
                </a:spcBef>
              </a:pPr>
              <a:r>
                <a:rPr lang="en-US" altLang="fr-FR" sz="1200" b="1"/>
                <a:t>HRG1 multispectral</a:t>
              </a:r>
              <a:endParaRPr lang="en-US" altLang="fr-FR" b="1"/>
            </a:p>
          </p:txBody>
        </p:sp>
        <p:sp>
          <p:nvSpPr>
            <p:cNvPr id="12307" name="Text Box 5"/>
            <p:cNvSpPr txBox="1">
              <a:spLocks noChangeArrowheads="1"/>
            </p:cNvSpPr>
            <p:nvPr/>
          </p:nvSpPr>
          <p:spPr bwMode="auto">
            <a:xfrm>
              <a:off x="609600" y="2829009"/>
              <a:ext cx="2667000" cy="299681"/>
            </a:xfrm>
            <a:prstGeom prst="rect">
              <a:avLst/>
            </a:prstGeom>
            <a:noFill/>
            <a:ln w="25399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90513" indent="-290513" algn="ctr">
                <a:spcBef>
                  <a:spcPct val="50000"/>
                </a:spcBef>
              </a:pPr>
              <a:r>
                <a:rPr lang="en-US" altLang="fr-FR" sz="1200" b="1"/>
                <a:t>HRG1 panchro A</a:t>
              </a:r>
            </a:p>
          </p:txBody>
        </p:sp>
        <p:sp>
          <p:nvSpPr>
            <p:cNvPr id="12308" name="Text Box 6"/>
            <p:cNvSpPr txBox="1">
              <a:spLocks noChangeArrowheads="1"/>
            </p:cNvSpPr>
            <p:nvPr/>
          </p:nvSpPr>
          <p:spPr bwMode="auto">
            <a:xfrm>
              <a:off x="609600" y="3276196"/>
              <a:ext cx="2667000" cy="300615"/>
            </a:xfrm>
            <a:prstGeom prst="rect">
              <a:avLst/>
            </a:prstGeom>
            <a:noFill/>
            <a:ln w="25399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90513" indent="-290513" algn="ctr">
                <a:spcBef>
                  <a:spcPct val="50000"/>
                </a:spcBef>
              </a:pPr>
              <a:r>
                <a:rPr lang="en-US" altLang="fr-FR" sz="1200" b="1"/>
                <a:t>HRG1 panchro B</a:t>
              </a:r>
            </a:p>
          </p:txBody>
        </p:sp>
        <p:sp>
          <p:nvSpPr>
            <p:cNvPr id="12309" name="Text Box 7"/>
            <p:cNvSpPr txBox="1">
              <a:spLocks noChangeArrowheads="1"/>
            </p:cNvSpPr>
            <p:nvPr/>
          </p:nvSpPr>
          <p:spPr bwMode="auto">
            <a:xfrm>
              <a:off x="609600" y="3878585"/>
              <a:ext cx="2667000" cy="299681"/>
            </a:xfrm>
            <a:prstGeom prst="rect">
              <a:avLst/>
            </a:prstGeom>
            <a:noFill/>
            <a:ln w="25399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90513" indent="-290513" algn="ctr">
                <a:spcBef>
                  <a:spcPct val="50000"/>
                </a:spcBef>
              </a:pPr>
              <a:r>
                <a:rPr lang="en-US" altLang="fr-FR" sz="1200" b="1"/>
                <a:t>HRG2 multispectral</a:t>
              </a:r>
            </a:p>
          </p:txBody>
        </p:sp>
        <p:sp>
          <p:nvSpPr>
            <p:cNvPr id="12310" name="Text Box 8"/>
            <p:cNvSpPr txBox="1">
              <a:spLocks noChangeArrowheads="1"/>
            </p:cNvSpPr>
            <p:nvPr/>
          </p:nvSpPr>
          <p:spPr bwMode="auto">
            <a:xfrm>
              <a:off x="609600" y="4327639"/>
              <a:ext cx="2667000" cy="299681"/>
            </a:xfrm>
            <a:prstGeom prst="rect">
              <a:avLst/>
            </a:prstGeom>
            <a:noFill/>
            <a:ln w="25399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90513" indent="-290513" algn="ctr">
                <a:spcBef>
                  <a:spcPct val="50000"/>
                </a:spcBef>
              </a:pPr>
              <a:r>
                <a:rPr lang="en-US" altLang="fr-FR" sz="1200" b="1"/>
                <a:t>HRG2 panchro A</a:t>
              </a:r>
            </a:p>
          </p:txBody>
        </p:sp>
        <p:sp>
          <p:nvSpPr>
            <p:cNvPr id="12311" name="Text Box 9"/>
            <p:cNvSpPr txBox="1">
              <a:spLocks noChangeArrowheads="1"/>
            </p:cNvSpPr>
            <p:nvPr/>
          </p:nvSpPr>
          <p:spPr bwMode="auto">
            <a:xfrm>
              <a:off x="609600" y="4758956"/>
              <a:ext cx="2667000" cy="300615"/>
            </a:xfrm>
            <a:prstGeom prst="rect">
              <a:avLst/>
            </a:prstGeom>
            <a:noFill/>
            <a:ln w="25399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90513" indent="-290513" algn="ctr">
                <a:spcBef>
                  <a:spcPct val="50000"/>
                </a:spcBef>
              </a:pPr>
              <a:r>
                <a:rPr lang="en-US" altLang="fr-FR" sz="1200" b="1"/>
                <a:t>HRG2 panchro B</a:t>
              </a:r>
            </a:p>
          </p:txBody>
        </p:sp>
        <p:sp>
          <p:nvSpPr>
            <p:cNvPr id="12312" name="Text Box 10"/>
            <p:cNvSpPr txBox="1">
              <a:spLocks noChangeArrowheads="1"/>
            </p:cNvSpPr>
            <p:nvPr/>
          </p:nvSpPr>
          <p:spPr bwMode="auto">
            <a:xfrm>
              <a:off x="609600" y="5334000"/>
              <a:ext cx="2667000" cy="330489"/>
            </a:xfrm>
            <a:prstGeom prst="rect">
              <a:avLst/>
            </a:prstGeom>
            <a:noFill/>
            <a:ln w="25399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90513" indent="-290513" algn="ctr">
                <a:spcBef>
                  <a:spcPct val="50000"/>
                </a:spcBef>
              </a:pPr>
              <a:r>
                <a:rPr lang="en-US" altLang="fr-FR" sz="1400" b="1"/>
                <a:t>HRS</a:t>
              </a:r>
            </a:p>
          </p:txBody>
        </p:sp>
        <p:sp>
          <p:nvSpPr>
            <p:cNvPr id="12313" name="TextBox 43"/>
            <p:cNvSpPr txBox="1">
              <a:spLocks noChangeArrowheads="1"/>
            </p:cNvSpPr>
            <p:nvPr/>
          </p:nvSpPr>
          <p:spPr bwMode="auto">
            <a:xfrm rot="-5400000">
              <a:off x="-149024" y="284085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HRG 1</a:t>
              </a:r>
            </a:p>
          </p:txBody>
        </p:sp>
        <p:sp>
          <p:nvSpPr>
            <p:cNvPr id="12314" name="TextBox 44"/>
            <p:cNvSpPr txBox="1">
              <a:spLocks noChangeArrowheads="1"/>
            </p:cNvSpPr>
            <p:nvPr/>
          </p:nvSpPr>
          <p:spPr bwMode="auto">
            <a:xfrm rot="-5400000">
              <a:off x="-172460" y="4298928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HRG 2</a:t>
              </a:r>
            </a:p>
          </p:txBody>
        </p:sp>
      </p:grpSp>
      <p:cxnSp>
        <p:nvCxnSpPr>
          <p:cNvPr id="52" name="Straight Connector 51"/>
          <p:cNvCxnSpPr/>
          <p:nvPr/>
        </p:nvCxnSpPr>
        <p:spPr bwMode="auto">
          <a:xfrm flipV="1">
            <a:off x="4724400" y="4724399"/>
            <a:ext cx="3810000" cy="1295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 bwMode="auto">
          <a:xfrm rot="10800000">
            <a:off x="4724400" y="4724399"/>
            <a:ext cx="3810000" cy="1295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381000" y="2438400"/>
            <a:ext cx="27257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7 Possible Acquisition Channels</a:t>
            </a:r>
          </a:p>
        </p:txBody>
      </p:sp>
      <p:grpSp>
        <p:nvGrpSpPr>
          <p:cNvPr id="12299" name="Group 10"/>
          <p:cNvGrpSpPr>
            <a:grpSpLocks/>
          </p:cNvGrpSpPr>
          <p:nvPr/>
        </p:nvGrpSpPr>
        <p:grpSpPr bwMode="auto">
          <a:xfrm>
            <a:off x="7924800" y="76200"/>
            <a:ext cx="1066800" cy="762000"/>
            <a:chOff x="2362200" y="1219200"/>
            <a:chExt cx="2468571" cy="1594874"/>
          </a:xfrm>
        </p:grpSpPr>
        <p:sp>
          <p:nvSpPr>
            <p:cNvPr id="12301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2" name="TextBox 48"/>
            <p:cNvSpPr txBox="1">
              <a:spLocks noChangeArrowheads="1"/>
            </p:cNvSpPr>
            <p:nvPr/>
          </p:nvSpPr>
          <p:spPr bwMode="auto">
            <a:xfrm>
              <a:off x="2682136" y="1713349"/>
              <a:ext cx="1877619" cy="547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Imagery</a:t>
              </a:r>
            </a:p>
          </p:txBody>
        </p:sp>
      </p:grpSp>
      <p:sp>
        <p:nvSpPr>
          <p:cNvPr id="12300" name="Slide Number Placeholder 5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DD5E3D-E23B-423A-975E-758C0029C040}" type="slidenum">
              <a:rPr lang="en-US"/>
              <a:pPr/>
              <a:t>11</a:t>
            </a:fld>
            <a:endParaRPr lang="en-US"/>
          </a:p>
        </p:txBody>
      </p:sp>
      <p:sp>
        <p:nvSpPr>
          <p:cNvPr id="5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/>
            <a:r>
              <a:rPr lang="fr-FR" sz="2800" dirty="0" err="1" smtClean="0"/>
              <a:t>Imagery</a:t>
            </a:r>
            <a:r>
              <a:rPr lang="fr-FR" sz="2800" dirty="0" smtClean="0"/>
              <a:t> – </a:t>
            </a:r>
            <a:r>
              <a:rPr lang="fr-FR" sz="2800" dirty="0" err="1" smtClean="0"/>
              <a:t>Maximize</a:t>
            </a:r>
            <a:r>
              <a:rPr lang="fr-FR" sz="2800" dirty="0" smtClean="0"/>
              <a:t> Collection </a:t>
            </a:r>
            <a:r>
              <a:rPr lang="fr-FR" sz="2800" dirty="0" err="1" smtClean="0"/>
              <a:t>Capacity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4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49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49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254978" grpId="0" build="p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7924800" y="76200"/>
            <a:ext cx="1066800" cy="762000"/>
            <a:chOff x="2362200" y="1219200"/>
            <a:chExt cx="2468571" cy="1594874"/>
          </a:xfrm>
        </p:grpSpPr>
        <p:sp>
          <p:nvSpPr>
            <p:cNvPr id="14343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4" name="TextBox 8"/>
            <p:cNvSpPr txBox="1">
              <a:spLocks noChangeArrowheads="1"/>
            </p:cNvSpPr>
            <p:nvPr/>
          </p:nvSpPr>
          <p:spPr bwMode="auto">
            <a:xfrm>
              <a:off x="2682136" y="1713349"/>
              <a:ext cx="1877619" cy="547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Imagery</a:t>
              </a:r>
            </a:p>
          </p:txBody>
        </p:sp>
      </p:grpSp>
      <p:sp>
        <p:nvSpPr>
          <p:cNvPr id="14342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B91707-126D-47BE-BC17-54A554B06B32}" type="slidenum">
              <a:rPr lang="en-US"/>
              <a:pPr/>
              <a:t>12</a:t>
            </a:fld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Imagery – Maximize Collection Capacity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12713" y="609601"/>
            <a:ext cx="9031287" cy="1219200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Example of collection increase</a:t>
            </a:r>
          </a:p>
          <a:p>
            <a:pPr lvl="1" eaLnBrk="1" hangingPunct="1"/>
            <a:r>
              <a:rPr lang="en-US" sz="2000" dirty="0" smtClean="0"/>
              <a:t>With DRS </a:t>
            </a:r>
            <a:r>
              <a:rPr lang="en-US" sz="2000" dirty="0" err="1" smtClean="0"/>
              <a:t>vs</a:t>
            </a:r>
            <a:r>
              <a:rPr lang="en-US" sz="2000" dirty="0" smtClean="0"/>
              <a:t> Without DRS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447800"/>
            <a:ext cx="6110287" cy="4915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5701D-8A19-4477-B10B-3139F2DAEC9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5" name="Picture 2" descr="J:\New\2007\Ryan_stuff\estimated_fairbank_vis-circ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1219200"/>
            <a:ext cx="4724400" cy="460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924800" cy="566738"/>
          </a:xfrm>
        </p:spPr>
        <p:txBody>
          <a:bodyPr/>
          <a:lstStyle/>
          <a:p>
            <a:pPr eaLnBrk="1" hangingPunct="1"/>
            <a:r>
              <a:rPr lang="en-US" sz="2400" dirty="0" smtClean="0"/>
              <a:t>SPOT Collection Capability over Alaska - Example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12713" y="609600"/>
            <a:ext cx="9031287" cy="568801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kern="0" dirty="0" smtClean="0">
                <a:latin typeface="+mn-lt"/>
              </a:rPr>
              <a:t>Visibility circle over Alaska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447800"/>
            <a:ext cx="6477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924800" cy="566738"/>
          </a:xfrm>
        </p:spPr>
        <p:txBody>
          <a:bodyPr/>
          <a:lstStyle/>
          <a:p>
            <a:pPr eaLnBrk="1" hangingPunct="1"/>
            <a:r>
              <a:rPr lang="en-US" sz="2400" dirty="0" smtClean="0"/>
              <a:t>SPOT Collection Capability over Alaska - Example</a:t>
            </a:r>
          </a:p>
        </p:txBody>
      </p:sp>
      <p:grpSp>
        <p:nvGrpSpPr>
          <p:cNvPr id="15365" name="Group 10"/>
          <p:cNvGrpSpPr>
            <a:grpSpLocks/>
          </p:cNvGrpSpPr>
          <p:nvPr/>
        </p:nvGrpSpPr>
        <p:grpSpPr bwMode="auto">
          <a:xfrm>
            <a:off x="7924800" y="76200"/>
            <a:ext cx="1066800" cy="762000"/>
            <a:chOff x="2362200" y="1219200"/>
            <a:chExt cx="2468571" cy="1594874"/>
          </a:xfrm>
        </p:grpSpPr>
        <p:sp>
          <p:nvSpPr>
            <p:cNvPr id="15367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68" name="TextBox 7"/>
            <p:cNvSpPr txBox="1">
              <a:spLocks noChangeArrowheads="1"/>
            </p:cNvSpPr>
            <p:nvPr/>
          </p:nvSpPr>
          <p:spPr bwMode="auto">
            <a:xfrm>
              <a:off x="2682136" y="1713349"/>
              <a:ext cx="1877619" cy="547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Imagery</a:t>
              </a:r>
            </a:p>
          </p:txBody>
        </p:sp>
      </p:grpSp>
      <p:sp>
        <p:nvSpPr>
          <p:cNvPr id="15366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9A4EC3-EA2A-4C2A-BBF3-9EC197EFC81B}" type="slidenum">
              <a:rPr lang="en-US"/>
              <a:pPr/>
              <a:t>14</a:t>
            </a:fld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12713" y="609600"/>
            <a:ext cx="9031287" cy="568801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b="1" kern="0" dirty="0" smtClean="0">
                <a:latin typeface="+mn-lt"/>
              </a:rPr>
              <a:t>Access corridors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3"/>
          <a:srcRect l="16084" t="8565" r="717" b="2316"/>
          <a:stretch>
            <a:fillRect/>
          </a:stretch>
        </p:blipFill>
        <p:spPr bwMode="auto">
          <a:xfrm>
            <a:off x="1066800" y="1828800"/>
            <a:ext cx="6705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1020762" y="5573712"/>
            <a:ext cx="6751638" cy="369888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Illustration of one week’s collection with SPOT 4 &amp; 5 over Alaska</a:t>
            </a:r>
          </a:p>
        </p:txBody>
      </p:sp>
      <p:sp>
        <p:nvSpPr>
          <p:cNvPr id="16388" name="Title 1"/>
          <p:cNvSpPr>
            <a:spLocks noGrp="1"/>
          </p:cNvSpPr>
          <p:nvPr>
            <p:ph type="title"/>
          </p:nvPr>
        </p:nvSpPr>
        <p:spPr>
          <a:xfrm>
            <a:off x="3175" y="0"/>
            <a:ext cx="9031288" cy="566738"/>
          </a:xfrm>
        </p:spPr>
        <p:txBody>
          <a:bodyPr/>
          <a:lstStyle/>
          <a:p>
            <a:pPr eaLnBrk="1" hangingPunct="1"/>
            <a:r>
              <a:rPr lang="en-US" sz="2400" smtClean="0"/>
              <a:t>SPOT Collection Capability over Alaska - Example</a:t>
            </a:r>
          </a:p>
        </p:txBody>
      </p:sp>
      <p:grpSp>
        <p:nvGrpSpPr>
          <p:cNvPr id="16389" name="Group 10"/>
          <p:cNvGrpSpPr>
            <a:grpSpLocks/>
          </p:cNvGrpSpPr>
          <p:nvPr/>
        </p:nvGrpSpPr>
        <p:grpSpPr bwMode="auto">
          <a:xfrm>
            <a:off x="7924800" y="76200"/>
            <a:ext cx="1066800" cy="762000"/>
            <a:chOff x="2362200" y="1219200"/>
            <a:chExt cx="2468571" cy="1594874"/>
          </a:xfrm>
        </p:grpSpPr>
        <p:sp>
          <p:nvSpPr>
            <p:cNvPr id="16392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3" name="TextBox 8"/>
            <p:cNvSpPr txBox="1">
              <a:spLocks noChangeArrowheads="1"/>
            </p:cNvSpPr>
            <p:nvPr/>
          </p:nvSpPr>
          <p:spPr bwMode="auto">
            <a:xfrm>
              <a:off x="2682136" y="1713349"/>
              <a:ext cx="1877619" cy="547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Imagery</a:t>
              </a:r>
            </a:p>
          </p:txBody>
        </p:sp>
      </p:grpSp>
      <p:sp>
        <p:nvSpPr>
          <p:cNvPr id="16391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EE00F4-BC57-41DA-9A5C-3CB70516EC39}" type="slidenum">
              <a:rPr lang="en-US"/>
              <a:pPr/>
              <a:t>15</a:t>
            </a:fld>
            <a:endParaRPr lang="en-US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12713" y="609600"/>
            <a:ext cx="9031287" cy="568801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Fact			Collection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Capacity is key, due to </a:t>
            </a:r>
          </a:p>
          <a:p>
            <a:pPr marL="2628900" lvl="5" indent="-342900">
              <a:spcBef>
                <a:spcPct val="20000"/>
              </a:spcBef>
            </a:pPr>
            <a:r>
              <a:rPr lang="en-US" sz="2000" b="1" kern="0" baseline="0" dirty="0">
                <a:latin typeface="+mn-lt"/>
              </a:rPr>
              <a:t>	</a:t>
            </a:r>
            <a:r>
              <a:rPr lang="en-US" sz="2000" b="1" kern="0" baseline="0" dirty="0" smtClean="0">
                <a:latin typeface="+mn-lt"/>
              </a:rPr>
              <a:t>	the</a:t>
            </a:r>
            <a:r>
              <a:rPr lang="en-US" sz="2000" b="1" kern="0" dirty="0" smtClean="0">
                <a:latin typeface="+mn-lt"/>
              </a:rPr>
              <a:t> short collection season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8229600" cy="9144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Benefits of a SPOT Direct Receiving Station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12713" y="1371600"/>
            <a:ext cx="9031287" cy="5257800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Access to telemetry from SPOT 5</a:t>
            </a:r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Unlimited satellite tasking for SPOT 5</a:t>
            </a:r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Unlimited imagery acquisition from SPOT 5</a:t>
            </a:r>
          </a:p>
          <a:p>
            <a:pPr lvl="1" eaLnBrk="1" hangingPunct="1"/>
            <a:r>
              <a:rPr lang="en-US" sz="1800" dirty="0" smtClean="0"/>
              <a:t>Creation of sustainable image archive</a:t>
            </a:r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Ability to map the </a:t>
            </a:r>
            <a:r>
              <a:rPr lang="en-US" sz="2000" b="1" u="sng" dirty="0" smtClean="0"/>
              <a:t>ENTIRE</a:t>
            </a:r>
            <a:r>
              <a:rPr lang="en-US" sz="2000" b="1" dirty="0" smtClean="0"/>
              <a:t> state of Alaska in 3 years or less</a:t>
            </a:r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Ability to support ongoing state and federal imagery requirements (DNR, NOAA, Weather Service, BLM)</a:t>
            </a:r>
            <a:endParaRPr lang="en-US" sz="3300" dirty="0" smtClean="0"/>
          </a:p>
          <a:p>
            <a:pPr lvl="1" eaLnBrk="1" hangingPunct="1"/>
            <a:endParaRPr lang="en-US" dirty="0" smtClean="0"/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55BC5AE-5580-4458-B72E-59027F3FB80B}" type="slidenum">
              <a:rPr lang="fr-FR" altLang="en-GB"/>
              <a:pPr/>
              <a:t>16</a:t>
            </a:fld>
            <a:endParaRPr lang="fr-FR" altLang="en-GB"/>
          </a:p>
        </p:txBody>
      </p:sp>
      <p:grpSp>
        <p:nvGrpSpPr>
          <p:cNvPr id="19461" name="Group 10"/>
          <p:cNvGrpSpPr>
            <a:grpSpLocks/>
          </p:cNvGrpSpPr>
          <p:nvPr/>
        </p:nvGrpSpPr>
        <p:grpSpPr bwMode="auto">
          <a:xfrm>
            <a:off x="7924800" y="76200"/>
            <a:ext cx="1066800" cy="762000"/>
            <a:chOff x="2362200" y="1219200"/>
            <a:chExt cx="2468571" cy="1594874"/>
          </a:xfrm>
        </p:grpSpPr>
        <p:sp>
          <p:nvSpPr>
            <p:cNvPr id="19462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3" name="TextBox 8"/>
            <p:cNvSpPr txBox="1">
              <a:spLocks noChangeArrowheads="1"/>
            </p:cNvSpPr>
            <p:nvPr/>
          </p:nvSpPr>
          <p:spPr bwMode="auto">
            <a:xfrm>
              <a:off x="2682136" y="1713349"/>
              <a:ext cx="1877619" cy="547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Imagery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12713" y="914400"/>
            <a:ext cx="9031287" cy="5715000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Long term mapping and imagery capability</a:t>
            </a:r>
          </a:p>
          <a:p>
            <a:pPr lvl="1" eaLnBrk="1" hangingPunct="1"/>
            <a:r>
              <a:rPr lang="en-US" sz="1800" dirty="0" smtClean="0"/>
              <a:t>~60% Annual Refresh Collection</a:t>
            </a:r>
          </a:p>
          <a:p>
            <a:pPr lvl="1" eaLnBrk="1" hangingPunct="1"/>
            <a:r>
              <a:rPr lang="en-US" sz="1800" dirty="0" smtClean="0"/>
              <a:t>Disaster Support </a:t>
            </a:r>
          </a:p>
          <a:p>
            <a:pPr lvl="1" eaLnBrk="1" hangingPunct="1"/>
            <a:r>
              <a:rPr lang="en-US" sz="1800" dirty="0" smtClean="0"/>
              <a:t>Environmental Monitoring</a:t>
            </a:r>
          </a:p>
          <a:p>
            <a:pPr lvl="1" eaLnBrk="1" hangingPunct="1"/>
            <a:r>
              <a:rPr lang="en-US" sz="1800" dirty="0" smtClean="0"/>
              <a:t>Economic Development</a:t>
            </a:r>
          </a:p>
          <a:p>
            <a:pPr lvl="1" eaLnBrk="1" hangingPunct="1">
              <a:buNone/>
            </a:pPr>
            <a:endParaRPr lang="en-US" sz="2400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en-US" sz="2000" b="1" dirty="0" smtClean="0"/>
              <a:t>Additional Benefits</a:t>
            </a:r>
          </a:p>
          <a:p>
            <a:pPr lvl="1" eaLnBrk="1" hangingPunct="1"/>
            <a:r>
              <a:rPr lang="en-US" sz="1800" dirty="0" smtClean="0"/>
              <a:t>Monitoring </a:t>
            </a:r>
          </a:p>
          <a:p>
            <a:pPr lvl="1" eaLnBrk="1" hangingPunct="1"/>
            <a:r>
              <a:rPr lang="en-US" sz="1800" dirty="0" smtClean="0"/>
              <a:t>Near Real Time Imagery Support</a:t>
            </a:r>
          </a:p>
          <a:p>
            <a:pPr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681625-28FA-45CD-A5B1-47C05096EEA5}" type="slidenum">
              <a:rPr lang="fr-FR" altLang="en-GB"/>
              <a:pPr/>
              <a:t>17</a:t>
            </a:fld>
            <a:endParaRPr lang="fr-FR" altLang="en-GB"/>
          </a:p>
        </p:txBody>
      </p:sp>
      <p:grpSp>
        <p:nvGrpSpPr>
          <p:cNvPr id="20485" name="Group 10"/>
          <p:cNvGrpSpPr>
            <a:grpSpLocks/>
          </p:cNvGrpSpPr>
          <p:nvPr/>
        </p:nvGrpSpPr>
        <p:grpSpPr bwMode="auto">
          <a:xfrm>
            <a:off x="7924800" y="76200"/>
            <a:ext cx="1066800" cy="762000"/>
            <a:chOff x="2362200" y="1219200"/>
            <a:chExt cx="2468571" cy="1594874"/>
          </a:xfrm>
        </p:grpSpPr>
        <p:sp>
          <p:nvSpPr>
            <p:cNvPr id="20486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87" name="TextBox 8"/>
            <p:cNvSpPr txBox="1">
              <a:spLocks noChangeArrowheads="1"/>
            </p:cNvSpPr>
            <p:nvPr/>
          </p:nvSpPr>
          <p:spPr bwMode="auto">
            <a:xfrm>
              <a:off x="2682136" y="1713349"/>
              <a:ext cx="1877619" cy="547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Imagery</a:t>
              </a:r>
            </a:p>
          </p:txBody>
        </p:sp>
      </p:grp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62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Benefits of a SPOT Direct Receiving Station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5701D-8A19-4477-B10B-3139F2DAEC9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5" name="Picture 2" descr="Spot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981200"/>
            <a:ext cx="4097914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62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Additional Benefits – SPOT 4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2713" y="1143000"/>
            <a:ext cx="5145087" cy="5257800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Access to telemetry from SPOT 4</a:t>
            </a:r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Unlimited satellite tasking for SPOT 4 </a:t>
            </a:r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Increased support of ongoing state and federal imagery requirements (DNR, NOAA, Weather Service, BLM)</a:t>
            </a:r>
            <a:endParaRPr lang="en-US" sz="33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Control Options 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81000" y="1143001"/>
            <a:ext cx="8229600" cy="3657600"/>
          </a:xfrm>
        </p:spPr>
        <p:txBody>
          <a:bodyPr/>
          <a:lstStyle/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Currently no reliable GCP’s</a:t>
            </a:r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Currently no reliable map source</a:t>
            </a:r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Spot Image has identified two sources of control we recommend</a:t>
            </a:r>
          </a:p>
          <a:p>
            <a:pPr marL="914400" lvl="1" indent="-457200" eaLnBrk="1" hangingPunct="1">
              <a:buFontTx/>
              <a:buAutoNum type="arabicParenR"/>
            </a:pPr>
            <a:r>
              <a:rPr lang="en-US" sz="1800" dirty="0" smtClean="0"/>
              <a:t>Surveyed GCPs</a:t>
            </a:r>
          </a:p>
          <a:p>
            <a:pPr marL="914400" lvl="1" indent="-457200" eaLnBrk="1" hangingPunct="1">
              <a:buFontTx/>
              <a:buAutoNum type="arabicParenR"/>
            </a:pPr>
            <a:r>
              <a:rPr lang="en-US" sz="1800" dirty="0" smtClean="0"/>
              <a:t>Reference3D CIB (no GCP’s required)</a:t>
            </a:r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Spot Image estimates as few as 100 GCPs could be needed throughout Alaska.</a:t>
            </a:r>
          </a:p>
        </p:txBody>
      </p:sp>
      <p:sp>
        <p:nvSpPr>
          <p:cNvPr id="2150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2D8A9E-5839-4EFB-9E63-F5570CDE9663}" type="slidenum">
              <a:rPr lang="en-US"/>
              <a:pPr/>
              <a:t>19</a:t>
            </a:fld>
            <a:endParaRPr lang="en-US"/>
          </a:p>
        </p:txBody>
      </p:sp>
      <p:sp>
        <p:nvSpPr>
          <p:cNvPr id="6" name="Puzzle3"/>
          <p:cNvSpPr>
            <a:spLocks noEditPoints="1" noChangeArrowheads="1"/>
          </p:cNvSpPr>
          <p:nvPr/>
        </p:nvSpPr>
        <p:spPr bwMode="auto">
          <a:xfrm>
            <a:off x="8153400" y="152400"/>
            <a:ext cx="914400" cy="990600"/>
          </a:xfrm>
          <a:custGeom>
            <a:avLst/>
            <a:gdLst>
              <a:gd name="T0" fmla="*/ 806457 w 21600"/>
              <a:gd name="T1" fmla="*/ 1394001 h 21600"/>
              <a:gd name="T2" fmla="*/ 1594986 w 21600"/>
              <a:gd name="T3" fmla="*/ 1859844 h 21600"/>
              <a:gd name="T4" fmla="*/ 1022914 w 21600"/>
              <a:gd name="T5" fmla="*/ 1217171 h 21600"/>
              <a:gd name="T6" fmla="*/ 1594986 w 21600"/>
              <a:gd name="T7" fmla="*/ 619566 h 21600"/>
              <a:gd name="T8" fmla="*/ 814917 w 21600"/>
              <a:gd name="T9" fmla="*/ 4586 h 21600"/>
              <a:gd name="T10" fmla="*/ 53707 w 21600"/>
              <a:gd name="T11" fmla="*/ 599899 h 21600"/>
              <a:gd name="T12" fmla="*/ 625856 w 21600"/>
              <a:gd name="T13" fmla="*/ 1192918 h 21600"/>
              <a:gd name="T14" fmla="*/ 53707 w 21600"/>
              <a:gd name="T15" fmla="*/ 1859844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2273 w 21600"/>
              <a:gd name="T25" fmla="*/ 7719 h 21600"/>
              <a:gd name="T26" fmla="*/ 19149 w 21600"/>
              <a:gd name="T27" fmla="*/ 202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BE7D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 dirty="0"/>
              <a:t>Control</a:t>
            </a:r>
            <a:endParaRPr lang="en-US" sz="1600" dirty="0"/>
          </a:p>
        </p:txBody>
      </p:sp>
      <p:pic>
        <p:nvPicPr>
          <p:cNvPr id="88066" name="Picture 2" descr="National Geodetic Survey Banner"/>
          <p:cNvPicPr>
            <a:picLocks noChangeAspect="1" noChangeArrowheads="1"/>
          </p:cNvPicPr>
          <p:nvPr/>
        </p:nvPicPr>
        <p:blipFill>
          <a:blip r:embed="rId3"/>
          <a:srcRect l="33205" t="7692" r="31218" b="7692"/>
          <a:stretch>
            <a:fillRect/>
          </a:stretch>
        </p:blipFill>
        <p:spPr bwMode="auto">
          <a:xfrm>
            <a:off x="5486400" y="1066800"/>
            <a:ext cx="228600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Spot Imagery requires a DTED level 2 (~30m) DEM to produce </a:t>
            </a:r>
            <a:r>
              <a:rPr lang="en-US" sz="2000" b="1" dirty="0" err="1" smtClean="0"/>
              <a:t>ortho</a:t>
            </a:r>
            <a:r>
              <a:rPr lang="en-US" sz="2000" b="1" dirty="0" smtClean="0"/>
              <a:t> images that meet the 1:24,000 NMAS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r>
              <a:rPr lang="en-US" sz="2000" b="1" dirty="0" smtClean="0"/>
              <a:t>Spot Image foresees several DEM source options</a:t>
            </a:r>
          </a:p>
          <a:p>
            <a:pPr lvl="1" eaLnBrk="1" hangingPunct="1"/>
            <a:r>
              <a:rPr lang="en-US" sz="1800" dirty="0" smtClean="0"/>
              <a:t>ASTER GDEM</a:t>
            </a:r>
          </a:p>
          <a:p>
            <a:pPr lvl="1" eaLnBrk="1" hangingPunct="1"/>
            <a:r>
              <a:rPr lang="en-US" sz="1800" dirty="0" smtClean="0"/>
              <a:t>Future NED DEM</a:t>
            </a:r>
          </a:p>
          <a:p>
            <a:pPr lvl="1" eaLnBrk="1" hangingPunct="1"/>
            <a:r>
              <a:rPr lang="en-US" sz="1800" dirty="0" smtClean="0"/>
              <a:t>Reference3D DEM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" y="119062"/>
            <a:ext cx="9031288" cy="566738"/>
          </a:xfrm>
        </p:spPr>
        <p:txBody>
          <a:bodyPr/>
          <a:lstStyle/>
          <a:p>
            <a:pPr eaLnBrk="1" hangingPunct="1"/>
            <a:r>
              <a:rPr lang="en-US" sz="3300" dirty="0" smtClean="0"/>
              <a:t>Digital Elevation Model Requirement </a:t>
            </a:r>
          </a:p>
        </p:txBody>
      </p:sp>
      <p:sp>
        <p:nvSpPr>
          <p:cNvPr id="22532" name="Puzzle4"/>
          <p:cNvSpPr>
            <a:spLocks noEditPoints="1" noChangeArrowheads="1"/>
          </p:cNvSpPr>
          <p:nvPr/>
        </p:nvSpPr>
        <p:spPr bwMode="auto">
          <a:xfrm>
            <a:off x="8153400" y="76200"/>
            <a:ext cx="914400" cy="1143000"/>
          </a:xfrm>
          <a:custGeom>
            <a:avLst/>
            <a:gdLst>
              <a:gd name="T0" fmla="*/ 644716 w 21600"/>
              <a:gd name="T1" fmla="*/ 1063336 h 21600"/>
              <a:gd name="T2" fmla="*/ 35158 w 21600"/>
              <a:gd name="T3" fmla="*/ 1553591 h 21600"/>
              <a:gd name="T4" fmla="*/ 892528 w 21600"/>
              <a:gd name="T5" fmla="*/ 1981200 h 21600"/>
              <a:gd name="T6" fmla="*/ 1623624 w 21600"/>
              <a:gd name="T7" fmla="*/ 1536439 h 21600"/>
              <a:gd name="T8" fmla="*/ 1084382 w 21600"/>
              <a:gd name="T9" fmla="*/ 998672 h 21600"/>
              <a:gd name="T10" fmla="*/ 1632395 w 21600"/>
              <a:gd name="T11" fmla="*/ 432562 h 21600"/>
              <a:gd name="T12" fmla="*/ 861639 w 21600"/>
              <a:gd name="T13" fmla="*/ 1009 h 21600"/>
              <a:gd name="T14" fmla="*/ 35158 w 21600"/>
              <a:gd name="T15" fmla="*/ 43256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2076 w 21600"/>
              <a:gd name="T25" fmla="*/ 5664 h 21600"/>
              <a:gd name="T26" fmla="*/ 20203 w 21600"/>
              <a:gd name="T27" fmla="*/ 1598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D8EBB3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 dirty="0"/>
              <a:t>Elevation</a:t>
            </a:r>
            <a:endParaRPr lang="en-US" dirty="0"/>
          </a:p>
          <a:p>
            <a:pPr algn="ctr"/>
            <a:endParaRPr lang="en-US" sz="1100" dirty="0"/>
          </a:p>
          <a:p>
            <a:pPr algn="ctr"/>
            <a:r>
              <a:rPr lang="en-US" sz="1100" dirty="0"/>
              <a:t>Model</a:t>
            </a:r>
            <a:endParaRPr lang="en-US" dirty="0"/>
          </a:p>
        </p:txBody>
      </p:sp>
      <p:sp>
        <p:nvSpPr>
          <p:cNvPr id="2253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B2B628-A69C-4D03-90D3-4F4CC87F452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792162"/>
          </a:xfrm>
        </p:spPr>
        <p:txBody>
          <a:bodyPr/>
          <a:lstStyle/>
          <a:p>
            <a:pPr eaLnBrk="1" hangingPunct="1"/>
            <a:r>
              <a:rPr lang="en-US" sz="3300" dirty="0" smtClean="0"/>
              <a:t>Possible DEM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ASTER GDEM</a:t>
            </a:r>
          </a:p>
          <a:p>
            <a:pPr lvl="1" eaLnBrk="1" hangingPunct="1"/>
            <a:r>
              <a:rPr lang="en-US" sz="1800" dirty="0" smtClean="0"/>
              <a:t>Designed to meet DTED-2 specification</a:t>
            </a:r>
          </a:p>
          <a:p>
            <a:pPr lvl="1" eaLnBrk="1" hangingPunct="1"/>
            <a:r>
              <a:rPr lang="en-US" sz="1800" dirty="0" smtClean="0"/>
              <a:t>Scheduled for release in 2009</a:t>
            </a:r>
          </a:p>
          <a:p>
            <a:pPr lvl="1" eaLnBrk="1" hangingPunct="1"/>
            <a:r>
              <a:rPr lang="en-US" sz="1800" dirty="0" smtClean="0"/>
              <a:t>Minimal cost (Free)</a:t>
            </a:r>
          </a:p>
          <a:p>
            <a:pPr lvl="1" eaLnBrk="1" hangingPunct="1"/>
            <a:r>
              <a:rPr lang="en-US" sz="1800" dirty="0" smtClean="0"/>
              <a:t>Complete coverage of Alaska</a:t>
            </a:r>
          </a:p>
          <a:p>
            <a:pPr eaLnBrk="1" hangingPunct="1"/>
            <a:r>
              <a:rPr lang="en-US" sz="2000" b="1" dirty="0" smtClean="0"/>
              <a:t>DEM solution to replace the current NED</a:t>
            </a:r>
          </a:p>
          <a:p>
            <a:pPr lvl="1" eaLnBrk="1" hangingPunct="1"/>
            <a:r>
              <a:rPr lang="en-US" sz="1800" dirty="0" smtClean="0"/>
              <a:t>Unknown specification</a:t>
            </a:r>
          </a:p>
          <a:p>
            <a:pPr lvl="1" eaLnBrk="1" hangingPunct="1"/>
            <a:r>
              <a:rPr lang="en-US" sz="1800" dirty="0" smtClean="0"/>
              <a:t>Unknown delivery date</a:t>
            </a:r>
          </a:p>
          <a:p>
            <a:pPr eaLnBrk="1" hangingPunct="1"/>
            <a:r>
              <a:rPr lang="en-US" sz="2000" b="1" dirty="0" smtClean="0"/>
              <a:t>Reference3D DEM</a:t>
            </a:r>
          </a:p>
          <a:p>
            <a:pPr lvl="1" eaLnBrk="1" hangingPunct="1"/>
            <a:r>
              <a:rPr lang="en-US" sz="1800" dirty="0" smtClean="0"/>
              <a:t>Identified and utilized by the NGA to cost effectively cover large areas</a:t>
            </a:r>
          </a:p>
          <a:p>
            <a:pPr lvl="1" eaLnBrk="1" hangingPunct="1"/>
            <a:r>
              <a:rPr lang="en-US" sz="1800" dirty="0" smtClean="0"/>
              <a:t>Processing is done </a:t>
            </a:r>
            <a:r>
              <a:rPr lang="en-US" sz="1800" u="sng" dirty="0" smtClean="0">
                <a:solidFill>
                  <a:srgbClr val="FF0000"/>
                </a:solidFill>
              </a:rPr>
              <a:t>without ground control points </a:t>
            </a:r>
            <a:r>
              <a:rPr lang="en-US" sz="1800" dirty="0" smtClean="0"/>
              <a:t>(GCPs)</a:t>
            </a:r>
          </a:p>
          <a:p>
            <a:pPr lvl="1" eaLnBrk="1" hangingPunct="1"/>
            <a:r>
              <a:rPr lang="en-US" sz="1800" dirty="0" smtClean="0"/>
              <a:t>Greater than 83% of source data collected over Alaska</a:t>
            </a:r>
          </a:p>
          <a:p>
            <a:pPr lvl="2" eaLnBrk="1" hangingPunct="1"/>
            <a:r>
              <a:rPr lang="en-US" sz="1800" dirty="0" smtClean="0"/>
              <a:t>Expected completion 2009</a:t>
            </a:r>
          </a:p>
          <a:p>
            <a:pPr lvl="1" eaLnBrk="1" hangingPunct="1"/>
            <a:endParaRPr lang="en-US" sz="1800" dirty="0" smtClean="0"/>
          </a:p>
        </p:txBody>
      </p:sp>
      <p:sp>
        <p:nvSpPr>
          <p:cNvPr id="23556" name="Puzzle4"/>
          <p:cNvSpPr>
            <a:spLocks noEditPoints="1" noChangeArrowheads="1"/>
          </p:cNvSpPr>
          <p:nvPr/>
        </p:nvSpPr>
        <p:spPr bwMode="auto">
          <a:xfrm>
            <a:off x="8153400" y="0"/>
            <a:ext cx="838200" cy="1066800"/>
          </a:xfrm>
          <a:custGeom>
            <a:avLst/>
            <a:gdLst>
              <a:gd name="T0" fmla="*/ 322358 w 21600"/>
              <a:gd name="T1" fmla="*/ 572565 h 21600"/>
              <a:gd name="T2" fmla="*/ 17579 w 21600"/>
              <a:gd name="T3" fmla="*/ 836549 h 21600"/>
              <a:gd name="T4" fmla="*/ 446264 w 21600"/>
              <a:gd name="T5" fmla="*/ 1066800 h 21600"/>
              <a:gd name="T6" fmla="*/ 811812 w 21600"/>
              <a:gd name="T7" fmla="*/ 827313 h 21600"/>
              <a:gd name="T8" fmla="*/ 542191 w 21600"/>
              <a:gd name="T9" fmla="*/ 537746 h 21600"/>
              <a:gd name="T10" fmla="*/ 816197 w 21600"/>
              <a:gd name="T11" fmla="*/ 232918 h 21600"/>
              <a:gd name="T12" fmla="*/ 430819 w 21600"/>
              <a:gd name="T13" fmla="*/ 543 h 21600"/>
              <a:gd name="T14" fmla="*/ 17579 w 21600"/>
              <a:gd name="T15" fmla="*/ 232918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2076 w 21600"/>
              <a:gd name="T25" fmla="*/ 5664 h 21600"/>
              <a:gd name="T26" fmla="*/ 20203 w 21600"/>
              <a:gd name="T27" fmla="*/ 1598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D8EBB3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000"/>
              <a:t>Elevation</a:t>
            </a:r>
            <a:endParaRPr lang="en-US" sz="1400"/>
          </a:p>
          <a:p>
            <a:pPr algn="ctr"/>
            <a:endParaRPr lang="en-US" sz="1000"/>
          </a:p>
          <a:p>
            <a:pPr algn="ctr"/>
            <a:r>
              <a:rPr lang="en-US" sz="1000"/>
              <a:t>Model</a:t>
            </a:r>
            <a:endParaRPr lang="en-US" sz="140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D34F15-E387-4D26-83AC-6CBE21AC3EE8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1143000"/>
            <a:ext cx="56149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Reference3D – DTED Level 2 (DEM)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580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3124200" cy="5105400"/>
          </a:xfrm>
        </p:spPr>
        <p:txBody>
          <a:bodyPr/>
          <a:lstStyle/>
          <a:p>
            <a:pPr eaLnBrk="1" hangingPunct="1"/>
            <a:r>
              <a:rPr lang="en-US" sz="1800" dirty="0" smtClean="0"/>
              <a:t>On-going, Pro-active, SPOT5 HRS Stereo Collection Campaign</a:t>
            </a:r>
          </a:p>
          <a:p>
            <a:pPr eaLnBrk="1" hangingPunct="1"/>
            <a:endParaRPr lang="en-US" sz="1800" dirty="0" smtClean="0"/>
          </a:p>
          <a:p>
            <a:pPr eaLnBrk="1" hangingPunct="1"/>
            <a:r>
              <a:rPr lang="en-US" sz="1800" dirty="0" smtClean="0"/>
              <a:t>Today: </a:t>
            </a:r>
            <a:br>
              <a:rPr lang="en-US" sz="1800" dirty="0" smtClean="0"/>
            </a:br>
            <a:r>
              <a:rPr lang="en-US" sz="1800" dirty="0" smtClean="0"/>
              <a:t>83% of Alaska covered with cloud-free stereo pairs</a:t>
            </a:r>
          </a:p>
          <a:p>
            <a:pPr eaLnBrk="1" hangingPunct="1"/>
            <a:endParaRPr lang="en-US" sz="1800" dirty="0" smtClean="0"/>
          </a:p>
          <a:p>
            <a:pPr eaLnBrk="1" hangingPunct="1"/>
            <a:r>
              <a:rPr lang="en-US" sz="1800" dirty="0" smtClean="0"/>
              <a:t>Collection expected to be completed Summer 2009</a:t>
            </a:r>
          </a:p>
        </p:txBody>
      </p:sp>
      <p:sp>
        <p:nvSpPr>
          <p:cNvPr id="2458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E7F43F-0D9E-422E-B0A0-133D9965D9BD}" type="slidenum">
              <a:rPr lang="en-US"/>
              <a:pPr/>
              <a:t>22</a:t>
            </a:fld>
            <a:endParaRPr lang="en-US"/>
          </a:p>
        </p:txBody>
      </p:sp>
      <p:sp>
        <p:nvSpPr>
          <p:cNvPr id="6" name="Puzzle4"/>
          <p:cNvSpPr>
            <a:spLocks noEditPoints="1" noChangeArrowheads="1"/>
          </p:cNvSpPr>
          <p:nvPr/>
        </p:nvSpPr>
        <p:spPr bwMode="auto">
          <a:xfrm>
            <a:off x="8153400" y="0"/>
            <a:ext cx="838200" cy="1066800"/>
          </a:xfrm>
          <a:custGeom>
            <a:avLst/>
            <a:gdLst>
              <a:gd name="T0" fmla="*/ 322358 w 21600"/>
              <a:gd name="T1" fmla="*/ 572565 h 21600"/>
              <a:gd name="T2" fmla="*/ 17579 w 21600"/>
              <a:gd name="T3" fmla="*/ 836549 h 21600"/>
              <a:gd name="T4" fmla="*/ 446264 w 21600"/>
              <a:gd name="T5" fmla="*/ 1066800 h 21600"/>
              <a:gd name="T6" fmla="*/ 811812 w 21600"/>
              <a:gd name="T7" fmla="*/ 827313 h 21600"/>
              <a:gd name="T8" fmla="*/ 542191 w 21600"/>
              <a:gd name="T9" fmla="*/ 537746 h 21600"/>
              <a:gd name="T10" fmla="*/ 816197 w 21600"/>
              <a:gd name="T11" fmla="*/ 232918 h 21600"/>
              <a:gd name="T12" fmla="*/ 430819 w 21600"/>
              <a:gd name="T13" fmla="*/ 543 h 21600"/>
              <a:gd name="T14" fmla="*/ 17579 w 21600"/>
              <a:gd name="T15" fmla="*/ 232918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2076 w 21600"/>
              <a:gd name="T25" fmla="*/ 5664 h 21600"/>
              <a:gd name="T26" fmla="*/ 20203 w 21600"/>
              <a:gd name="T27" fmla="*/ 1598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D8EBB3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000"/>
              <a:t>Elevation</a:t>
            </a:r>
            <a:endParaRPr lang="en-US" sz="1400"/>
          </a:p>
          <a:p>
            <a:pPr algn="ctr"/>
            <a:endParaRPr lang="en-US" sz="1000"/>
          </a:p>
          <a:p>
            <a:pPr algn="ctr"/>
            <a:r>
              <a:rPr lang="en-US" sz="1000"/>
              <a:t>Model</a:t>
            </a:r>
            <a:endParaRPr lang="en-US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Experience with Production</a:t>
            </a:r>
            <a:endParaRPr lang="en-US" sz="5400" dirty="0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0" y="1219201"/>
            <a:ext cx="9031288" cy="4114800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Spot Image has tremendous experience producing large area </a:t>
            </a:r>
            <a:r>
              <a:rPr lang="en-US" sz="2000" b="1" dirty="0" err="1" smtClean="0"/>
              <a:t>ortho</a:t>
            </a:r>
            <a:r>
              <a:rPr lang="en-US" sz="2000" b="1" dirty="0" smtClean="0"/>
              <a:t> mosaics</a:t>
            </a:r>
          </a:p>
          <a:p>
            <a:pPr eaLnBrk="1" hangingPunct="1"/>
            <a:r>
              <a:rPr lang="en-US" sz="2000" b="1" dirty="0" smtClean="0"/>
              <a:t>Production can be completed by Spot Image or another company</a:t>
            </a:r>
          </a:p>
          <a:p>
            <a:pPr eaLnBrk="1" hangingPunct="1"/>
            <a:r>
              <a:rPr lang="en-US" sz="2000" b="1" dirty="0" smtClean="0"/>
              <a:t>Spot Image has long standing partnerships with Value Added Resellers in Alaska</a:t>
            </a:r>
          </a:p>
          <a:p>
            <a:pPr lvl="1" eaLnBrk="1" hangingPunct="1"/>
            <a:r>
              <a:rPr lang="en-US" sz="1800" dirty="0" err="1" smtClean="0"/>
              <a:t>AeroMetric</a:t>
            </a:r>
            <a:endParaRPr lang="en-US" sz="1800" dirty="0" smtClean="0"/>
          </a:p>
          <a:p>
            <a:pPr lvl="1" eaLnBrk="1" hangingPunct="1"/>
            <a:r>
              <a:rPr lang="en-US" sz="1800" dirty="0" err="1" smtClean="0"/>
              <a:t>eTerra</a:t>
            </a:r>
            <a:endParaRPr lang="en-US" sz="1800" dirty="0" smtClean="0"/>
          </a:p>
          <a:p>
            <a:pPr eaLnBrk="1" hangingPunct="1"/>
            <a:r>
              <a:rPr lang="en-US" sz="2000" b="1" dirty="0" smtClean="0"/>
              <a:t>Spot Image can support any production entity</a:t>
            </a:r>
          </a:p>
          <a:p>
            <a:pPr lvl="1" eaLnBrk="1" hangingPunct="1"/>
            <a:r>
              <a:rPr lang="en-US" sz="1800" dirty="0" smtClean="0"/>
              <a:t>Software solution</a:t>
            </a:r>
          </a:p>
          <a:p>
            <a:pPr lvl="1" eaLnBrk="1" hangingPunct="1"/>
            <a:r>
              <a:rPr lang="en-US" sz="1800" dirty="0" smtClean="0"/>
              <a:t>Knowledge/experience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1976EA-6E19-4C58-A8D7-80044AF670BD}" type="slidenum">
              <a:rPr lang="fr-FR" altLang="en-GB"/>
              <a:pPr/>
              <a:t>23</a:t>
            </a:fld>
            <a:endParaRPr lang="fr-FR" altLang="en-GB"/>
          </a:p>
        </p:txBody>
      </p:sp>
      <p:pic>
        <p:nvPicPr>
          <p:cNvPr id="25605" name="Picture 9" descr="Picture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0"/>
            <a:ext cx="106521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s-brice-laland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2971800"/>
            <a:ext cx="1943100" cy="1462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Robust Production Solution is Required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12713" y="685800"/>
            <a:ext cx="9031287" cy="5688013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You Need 		Seamless Ortho-Mosaic Production Capability</a:t>
            </a:r>
          </a:p>
          <a:p>
            <a:pPr eaLnBrk="1" hangingPunct="1"/>
            <a:endParaRPr lang="en-US" sz="1800" b="1" dirty="0" smtClean="0"/>
          </a:p>
          <a:p>
            <a:pPr eaLnBrk="1" hangingPunct="1"/>
            <a:r>
              <a:rPr lang="en-US" sz="2000" b="1" dirty="0" smtClean="0"/>
              <a:t>Block Bundle Processing</a:t>
            </a:r>
          </a:p>
          <a:p>
            <a:pPr eaLnBrk="1" hangingPunct="1"/>
            <a:r>
              <a:rPr lang="en-US" sz="2000" b="1" dirty="0" smtClean="0"/>
              <a:t>Reduced GCPs</a:t>
            </a:r>
            <a:endParaRPr lang="en-US" sz="1800" b="1" dirty="0" smtClean="0"/>
          </a:p>
          <a:p>
            <a:pPr lvl="1" eaLnBrk="1" hangingPunct="1"/>
            <a:r>
              <a:rPr lang="en-US" sz="1600" dirty="0" smtClean="0"/>
              <a:t>100 GCPs statewide</a:t>
            </a:r>
          </a:p>
          <a:p>
            <a:pPr lvl="1" eaLnBrk="1" hangingPunct="1"/>
            <a:r>
              <a:rPr lang="en-US" sz="1600" dirty="0" smtClean="0"/>
              <a:t>No GCPs are needed when using Reference3D</a:t>
            </a:r>
          </a:p>
          <a:p>
            <a:pPr eaLnBrk="1" hangingPunct="1"/>
            <a:r>
              <a:rPr lang="en-US" sz="2000" b="1" dirty="0" smtClean="0"/>
              <a:t>Spot Image uses Pixel Factory to build large </a:t>
            </a:r>
            <a:r>
              <a:rPr lang="en-US" sz="2000" b="1" dirty="0" err="1" smtClean="0"/>
              <a:t>ortho</a:t>
            </a:r>
            <a:r>
              <a:rPr lang="en-US" sz="2000" b="1" dirty="0" smtClean="0"/>
              <a:t> mosai</a:t>
            </a:r>
            <a:r>
              <a:rPr lang="en-US" sz="1800" b="1" dirty="0" smtClean="0"/>
              <a:t>cs</a:t>
            </a:r>
          </a:p>
          <a:p>
            <a:pPr lvl="1" eaLnBrk="1" hangingPunct="1"/>
            <a:r>
              <a:rPr lang="en-US" sz="1600" dirty="0" smtClean="0"/>
              <a:t>Pixel Factory allows</a:t>
            </a:r>
          </a:p>
          <a:p>
            <a:pPr lvl="2" indent="-285750" eaLnBrk="1" hangingPunct="1">
              <a:buFont typeface="Wingdings" pitchFamily="2" charset="2"/>
              <a:buChar char="n"/>
            </a:pPr>
            <a:r>
              <a:rPr lang="en-US" sz="1600" dirty="0" smtClean="0"/>
              <a:t>Semi-automated production of </a:t>
            </a:r>
            <a:r>
              <a:rPr lang="en-US" sz="1600" dirty="0" err="1" smtClean="0"/>
              <a:t>ortho</a:t>
            </a:r>
            <a:r>
              <a:rPr lang="en-US" sz="1600" dirty="0" smtClean="0"/>
              <a:t> mosaic </a:t>
            </a:r>
          </a:p>
          <a:p>
            <a:pPr lvl="2" indent="-285750" eaLnBrk="1" hangingPunct="1">
              <a:buFont typeface="Wingdings" pitchFamily="2" charset="2"/>
              <a:buChar char="n"/>
            </a:pPr>
            <a:r>
              <a:rPr lang="en-US" sz="1600" dirty="0" smtClean="0"/>
              <a:t>Color balanced across the production block</a:t>
            </a:r>
          </a:p>
          <a:p>
            <a:pPr lvl="3" indent="-285750" eaLnBrk="1" hangingPunct="1">
              <a:buFont typeface="Wingdings" pitchFamily="2" charset="2"/>
              <a:buChar char="n"/>
            </a:pPr>
            <a:r>
              <a:rPr lang="en-US" sz="1600" dirty="0" smtClean="0"/>
              <a:t>False and Natural Color options</a:t>
            </a:r>
          </a:p>
          <a:p>
            <a:pPr lvl="2" indent="-285750" eaLnBrk="1" hangingPunct="1">
              <a:buFont typeface="Wingdings" pitchFamily="2" charset="2"/>
              <a:buChar char="n"/>
            </a:pPr>
            <a:r>
              <a:rPr lang="en-US" sz="1600" dirty="0" smtClean="0"/>
              <a:t>Scalable production volume</a:t>
            </a:r>
          </a:p>
          <a:p>
            <a:pPr lvl="3" indent="-285750" eaLnBrk="1" hangingPunct="1">
              <a:buFont typeface="Wingdings" pitchFamily="2" charset="2"/>
              <a:buChar char="n"/>
            </a:pPr>
            <a:r>
              <a:rPr lang="en-US" sz="1600" dirty="0" smtClean="0"/>
              <a:t>Starting at 500,000km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per month</a:t>
            </a:r>
          </a:p>
          <a:p>
            <a:pPr lvl="3" indent="-285750" eaLnBrk="1" hangingPunct="1">
              <a:buFont typeface="Wingdings" pitchFamily="2" charset="2"/>
              <a:buChar char="n"/>
            </a:pPr>
            <a:endParaRPr lang="en-US" sz="1800" dirty="0" smtClean="0"/>
          </a:p>
          <a:p>
            <a:pPr eaLnBrk="1" hangingPunct="1"/>
            <a:r>
              <a:rPr lang="en-US" sz="2000" b="1" dirty="0" smtClean="0"/>
              <a:t>All COTS Image Processing Software are compliant with SPOT data</a:t>
            </a:r>
            <a:endParaRPr lang="en-US" sz="1800" b="1" dirty="0" smtClean="0"/>
          </a:p>
        </p:txBody>
      </p:sp>
      <p:pic>
        <p:nvPicPr>
          <p:cNvPr id="26628" name="Picture 3" descr="Picture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0"/>
            <a:ext cx="106521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40E04E-3FDE-48E8-92D0-1742A4AC9486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87362"/>
          </a:xfrm>
        </p:spPr>
        <p:txBody>
          <a:bodyPr/>
          <a:lstStyle/>
          <a:p>
            <a:pPr eaLnBrk="1" hangingPunct="1"/>
            <a:r>
              <a:rPr lang="en-US" sz="3200" dirty="0" smtClean="0"/>
              <a:t>SPOT Proposed Solution</a:t>
            </a:r>
          </a:p>
        </p:txBody>
      </p:sp>
      <p:sp>
        <p:nvSpPr>
          <p:cNvPr id="4099" name="Puzzle3"/>
          <p:cNvSpPr>
            <a:spLocks noEditPoints="1" noChangeArrowheads="1"/>
          </p:cNvSpPr>
          <p:nvPr/>
        </p:nvSpPr>
        <p:spPr bwMode="auto">
          <a:xfrm>
            <a:off x="4953000" y="1212850"/>
            <a:ext cx="1527175" cy="1968500"/>
          </a:xfrm>
          <a:custGeom>
            <a:avLst/>
            <a:gdLst>
              <a:gd name="T0" fmla="*/ 734957 w 21600"/>
              <a:gd name="T1" fmla="*/ 1440221 h 21600"/>
              <a:gd name="T2" fmla="*/ 1453575 w 21600"/>
              <a:gd name="T3" fmla="*/ 1921510 h 21600"/>
              <a:gd name="T4" fmla="*/ 932223 w 21600"/>
              <a:gd name="T5" fmla="*/ 1257528 h 21600"/>
              <a:gd name="T6" fmla="*/ 1453575 w 21600"/>
              <a:gd name="T7" fmla="*/ 640109 h 21600"/>
              <a:gd name="T8" fmla="*/ 742666 w 21600"/>
              <a:gd name="T9" fmla="*/ 4738 h 21600"/>
              <a:gd name="T10" fmla="*/ 48945 w 21600"/>
              <a:gd name="T11" fmla="*/ 619789 h 21600"/>
              <a:gd name="T12" fmla="*/ 570368 w 21600"/>
              <a:gd name="T13" fmla="*/ 1232471 h 21600"/>
              <a:gd name="T14" fmla="*/ 48945 w 21600"/>
              <a:gd name="T15" fmla="*/ 192151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2273 w 21600"/>
              <a:gd name="T25" fmla="*/ 7719 h 21600"/>
              <a:gd name="T26" fmla="*/ 19149 w 21600"/>
              <a:gd name="T27" fmla="*/ 202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BE7D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000"/>
              <a:t>Control</a:t>
            </a:r>
          </a:p>
        </p:txBody>
      </p:sp>
      <p:sp>
        <p:nvSpPr>
          <p:cNvPr id="4101" name="Puzzle4"/>
          <p:cNvSpPr>
            <a:spLocks noEditPoints="1" noChangeArrowheads="1"/>
          </p:cNvSpPr>
          <p:nvPr/>
        </p:nvSpPr>
        <p:spPr bwMode="auto">
          <a:xfrm>
            <a:off x="2949575" y="3276600"/>
            <a:ext cx="1470025" cy="2292350"/>
          </a:xfrm>
          <a:custGeom>
            <a:avLst/>
            <a:gdLst>
              <a:gd name="T0" fmla="*/ 565404 w 21600"/>
              <a:gd name="T1" fmla="*/ 1230069 h 21600"/>
              <a:gd name="T2" fmla="*/ 30833 w 21600"/>
              <a:gd name="T3" fmla="*/ 1797197 h 21600"/>
              <a:gd name="T4" fmla="*/ 782730 w 21600"/>
              <a:gd name="T5" fmla="*/ 2291856 h 21600"/>
              <a:gd name="T6" fmla="*/ 1423889 w 21600"/>
              <a:gd name="T7" fmla="*/ 1777356 h 21600"/>
              <a:gd name="T8" fmla="*/ 950983 w 21600"/>
              <a:gd name="T9" fmla="*/ 1155265 h 21600"/>
              <a:gd name="T10" fmla="*/ 1431580 w 21600"/>
              <a:gd name="T11" fmla="*/ 500389 h 21600"/>
              <a:gd name="T12" fmla="*/ 755641 w 21600"/>
              <a:gd name="T13" fmla="*/ 1167 h 21600"/>
              <a:gd name="T14" fmla="*/ 30833 w 21600"/>
              <a:gd name="T15" fmla="*/ 500389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2076 w 21600"/>
              <a:gd name="T25" fmla="*/ 5664 h 21600"/>
              <a:gd name="T26" fmla="*/ 20203 w 21600"/>
              <a:gd name="T27" fmla="*/ 1598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D8EBB3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000"/>
              <a:t>Elevation </a:t>
            </a:r>
          </a:p>
          <a:p>
            <a:endParaRPr lang="en-US" sz="1600"/>
          </a:p>
          <a:p>
            <a:endParaRPr lang="en-US" sz="1600"/>
          </a:p>
          <a:p>
            <a:pPr algn="ctr"/>
            <a:r>
              <a:rPr lang="en-US" sz="2000"/>
              <a:t>Model</a:t>
            </a: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438400" y="1593850"/>
            <a:ext cx="2468563" cy="1595438"/>
            <a:chOff x="2362200" y="1219200"/>
            <a:chExt cx="2468571" cy="1594874"/>
          </a:xfrm>
        </p:grpSpPr>
        <p:sp>
          <p:nvSpPr>
            <p:cNvPr id="27662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63" name="TextBox 9"/>
            <p:cNvSpPr txBox="1">
              <a:spLocks noChangeArrowheads="1"/>
            </p:cNvSpPr>
            <p:nvPr/>
          </p:nvSpPr>
          <p:spPr bwMode="auto">
            <a:xfrm>
              <a:off x="3048000" y="1783856"/>
              <a:ext cx="12192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Imagery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572000" y="3387725"/>
            <a:ext cx="2438400" cy="1793875"/>
            <a:chOff x="4572000" y="3388140"/>
            <a:chExt cx="2438400" cy="1792666"/>
          </a:xfrm>
        </p:grpSpPr>
        <p:sp>
          <p:nvSpPr>
            <p:cNvPr id="27660" name="Puzzle2"/>
            <p:cNvSpPr>
              <a:spLocks noEditPoints="1" noChangeArrowheads="1"/>
            </p:cNvSpPr>
            <p:nvPr/>
          </p:nvSpPr>
          <p:spPr bwMode="auto">
            <a:xfrm>
              <a:off x="4572000" y="3388140"/>
              <a:ext cx="2438400" cy="1792666"/>
            </a:xfrm>
            <a:custGeom>
              <a:avLst/>
              <a:gdLst>
                <a:gd name="T0" fmla="*/ 1242 w 21600"/>
                <a:gd name="T1" fmla="*/ 1110955 h 21600"/>
                <a:gd name="T2" fmla="*/ 474359 w 21600"/>
                <a:gd name="T3" fmla="*/ 1756232 h 21600"/>
                <a:gd name="T4" fmla="*/ 1174044 w 21600"/>
                <a:gd name="T5" fmla="*/ 1154361 h 21600"/>
                <a:gd name="T6" fmla="*/ 1898904 w 21600"/>
                <a:gd name="T7" fmla="*/ 1758639 h 21600"/>
                <a:gd name="T8" fmla="*/ 2438400 w 21600"/>
                <a:gd name="T9" fmla="*/ 1251795 h 21600"/>
                <a:gd name="T10" fmla="*/ 1906581 w 21600"/>
                <a:gd name="T11" fmla="*/ 476301 h 21600"/>
                <a:gd name="T12" fmla="*/ 1219200 w 21600"/>
                <a:gd name="T13" fmla="*/ 2324 h 21600"/>
                <a:gd name="T14" fmla="*/ 474359 w 21600"/>
                <a:gd name="T15" fmla="*/ 489165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5388 w 21600"/>
                <a:gd name="T25" fmla="*/ 6742 h 21600"/>
                <a:gd name="T26" fmla="*/ 16177 w 21600"/>
                <a:gd name="T27" fmla="*/ 2044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7661" name="TextBox 11"/>
            <p:cNvSpPr txBox="1">
              <a:spLocks noChangeArrowheads="1"/>
            </p:cNvSpPr>
            <p:nvPr/>
          </p:nvSpPr>
          <p:spPr bwMode="auto">
            <a:xfrm>
              <a:off x="5181600" y="3962428"/>
              <a:ext cx="12875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/>
                <a:t>Production</a:t>
              </a:r>
            </a:p>
          </p:txBody>
        </p:sp>
      </p:grpSp>
      <p:sp>
        <p:nvSpPr>
          <p:cNvPr id="27659" name="Slide Number Placeholder 1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327530-F1CF-4C08-997A-15615641DE26}" type="slidenum">
              <a:rPr lang="en-US"/>
              <a:pPr/>
              <a:t>25</a:t>
            </a:fld>
            <a:endParaRPr 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0" y="1603375"/>
            <a:ext cx="2819400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r>
              <a:rPr lang="en-US" b="1" u="sng" kern="0" dirty="0" smtClean="0">
                <a:latin typeface="+mn-lt"/>
              </a:rPr>
              <a:t>Solution:</a:t>
            </a:r>
            <a:endParaRPr lang="en-US" b="1" u="sng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 smtClean="0">
                <a:latin typeface="+mn-lt"/>
              </a:rPr>
              <a:t>SPOT DRS</a:t>
            </a:r>
            <a:endParaRPr lang="en-US" b="1" kern="0" dirty="0"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AutoNum type="arabicParenR"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6553200" y="1600200"/>
            <a:ext cx="2819400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r>
              <a:rPr lang="en-US" b="1" u="sng" kern="0" dirty="0" smtClean="0">
                <a:latin typeface="+mn-lt"/>
              </a:rPr>
              <a:t>Solution:</a:t>
            </a:r>
            <a:endParaRPr lang="en-US" b="1" u="sng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 smtClean="0">
                <a:latin typeface="+mn-lt"/>
              </a:rPr>
              <a:t>GCPs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 smtClean="0">
                <a:latin typeface="+mn-lt"/>
              </a:rPr>
              <a:t>Reference3D</a:t>
            </a:r>
            <a:endParaRPr lang="en-US" b="1" kern="0" dirty="0"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AutoNum type="arabicParenR"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0" y="3810000"/>
            <a:ext cx="2819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r>
              <a:rPr lang="en-US" b="1" u="sng" kern="0" dirty="0" smtClean="0">
                <a:latin typeface="+mn-lt"/>
              </a:rPr>
              <a:t>Solution:</a:t>
            </a:r>
            <a:endParaRPr lang="en-US" b="1" u="sng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 smtClean="0">
                <a:latin typeface="+mn-lt"/>
              </a:rPr>
              <a:t>ASTER GDEM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 smtClean="0">
                <a:latin typeface="+mn-lt"/>
              </a:rPr>
              <a:t>Future NED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 smtClean="0">
                <a:latin typeface="+mn-lt"/>
              </a:rPr>
              <a:t>Reference3D</a:t>
            </a:r>
            <a:endParaRPr lang="en-US" b="1" kern="0" dirty="0"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AutoNum type="arabicParenR"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6934200" y="3965575"/>
            <a:ext cx="2819400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r>
              <a:rPr lang="en-US" b="1" u="sng" kern="0" dirty="0" smtClean="0">
                <a:latin typeface="+mn-lt"/>
              </a:rPr>
              <a:t>Solution:</a:t>
            </a:r>
            <a:endParaRPr lang="en-US" b="1" u="sng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 smtClean="0">
                <a:latin typeface="+mn-lt"/>
              </a:rPr>
              <a:t>Pixel Factory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Arial" pitchFamily="34" charset="0"/>
              <a:buChar char="•"/>
              <a:defRPr/>
            </a:pPr>
            <a:r>
              <a:rPr lang="en-US" b="1" kern="0" dirty="0" smtClean="0">
                <a:latin typeface="+mn-lt"/>
              </a:rPr>
              <a:t>Other COTS</a:t>
            </a:r>
            <a:endParaRPr lang="en-US" b="1" kern="0" dirty="0"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  <a:p>
            <a:pPr marL="457200" indent="-457200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endParaRPr lang="en-US" b="1" kern="0" dirty="0">
              <a:solidFill>
                <a:srgbClr val="FF66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4101" grpId="0" animBg="1"/>
      <p:bldP spid="16" grpId="0"/>
      <p:bldP spid="17" grpId="0"/>
      <p:bldP spid="18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Box 13"/>
          <p:cNvSpPr txBox="1">
            <a:spLocks noChangeArrowheads="1"/>
          </p:cNvSpPr>
          <p:nvPr/>
        </p:nvSpPr>
        <p:spPr bwMode="auto">
          <a:xfrm>
            <a:off x="0" y="838200"/>
            <a:ext cx="89916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7475"/>
            <a:r>
              <a:rPr lang="en-US" sz="2800" b="1" dirty="0">
                <a:solidFill>
                  <a:srgbClr val="FF6600"/>
                </a:solidFill>
              </a:rPr>
              <a:t>The Foundation For Future Growth and Needs …</a:t>
            </a:r>
          </a:p>
          <a:p>
            <a:endParaRPr lang="en-US" sz="2800" b="1" dirty="0">
              <a:solidFill>
                <a:srgbClr val="FF6600"/>
              </a:solidFill>
            </a:endParaRPr>
          </a:p>
          <a:p>
            <a:endParaRPr lang="en-US" sz="3200" b="1" dirty="0" smtClean="0">
              <a:solidFill>
                <a:srgbClr val="FF6600"/>
              </a:solidFill>
            </a:endParaRPr>
          </a:p>
          <a:p>
            <a:endParaRPr lang="en-US" sz="3200" b="1" dirty="0">
              <a:solidFill>
                <a:srgbClr val="FF6600"/>
              </a:solidFill>
            </a:endParaRPr>
          </a:p>
          <a:p>
            <a:endParaRPr lang="en-US" sz="2800" b="1" dirty="0">
              <a:solidFill>
                <a:srgbClr val="FF6600"/>
              </a:solidFill>
            </a:endParaRPr>
          </a:p>
          <a:p>
            <a:endParaRPr lang="en-US" sz="2800" b="1" dirty="0">
              <a:solidFill>
                <a:srgbClr val="FF6600"/>
              </a:solidFill>
            </a:endParaRPr>
          </a:p>
          <a:p>
            <a:endParaRPr lang="en-US" sz="2800" b="1" dirty="0" smtClean="0">
              <a:solidFill>
                <a:srgbClr val="FF6600"/>
              </a:solidFill>
            </a:endParaRPr>
          </a:p>
          <a:p>
            <a:endParaRPr lang="en-US" sz="2800" b="1" dirty="0" smtClean="0">
              <a:solidFill>
                <a:srgbClr val="FF6600"/>
              </a:solidFill>
            </a:endParaRPr>
          </a:p>
          <a:p>
            <a:pPr marL="174625"/>
            <a:r>
              <a:rPr lang="en-US" sz="2800" b="1" dirty="0" smtClean="0">
                <a:solidFill>
                  <a:srgbClr val="FF6600"/>
                </a:solidFill>
              </a:rPr>
              <a:t>A </a:t>
            </a:r>
            <a:r>
              <a:rPr lang="en-US" sz="2800" b="1" dirty="0">
                <a:solidFill>
                  <a:srgbClr val="FF6600"/>
                </a:solidFill>
              </a:rPr>
              <a:t>SPOT</a:t>
            </a:r>
          </a:p>
          <a:p>
            <a:pPr marL="174625"/>
            <a:r>
              <a:rPr lang="en-US" sz="2800" b="1" dirty="0">
                <a:solidFill>
                  <a:srgbClr val="FF6600"/>
                </a:solidFill>
              </a:rPr>
              <a:t>Direct Receiving </a:t>
            </a:r>
            <a:r>
              <a:rPr lang="en-US" sz="2800" b="1" dirty="0" smtClean="0">
                <a:solidFill>
                  <a:srgbClr val="FF6600"/>
                </a:solidFill>
              </a:rPr>
              <a:t>Station</a:t>
            </a:r>
            <a:endParaRPr lang="en-US" sz="2800" b="1" dirty="0">
              <a:solidFill>
                <a:srgbClr val="FF6600"/>
              </a:solidFill>
            </a:endParaRP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800600" y="2286000"/>
            <a:ext cx="3352800" cy="2286000"/>
            <a:chOff x="2362200" y="1219200"/>
            <a:chExt cx="2468571" cy="1594874"/>
          </a:xfrm>
        </p:grpSpPr>
        <p:sp>
          <p:nvSpPr>
            <p:cNvPr id="28678" name="Puzzle1"/>
            <p:cNvSpPr>
              <a:spLocks noEditPoints="1" noChangeArrowheads="1"/>
            </p:cNvSpPr>
            <p:nvPr/>
          </p:nvSpPr>
          <p:spPr bwMode="auto">
            <a:xfrm>
              <a:off x="2362200" y="1219200"/>
              <a:ext cx="2468571" cy="1594874"/>
            </a:xfrm>
            <a:custGeom>
              <a:avLst/>
              <a:gdLst>
                <a:gd name="T0" fmla="*/ 1913143 w 21600"/>
                <a:gd name="T1" fmla="*/ 1556331 h 21600"/>
                <a:gd name="T2" fmla="*/ 1940114 w 21600"/>
                <a:gd name="T3" fmla="*/ 38469 h 21600"/>
                <a:gd name="T4" fmla="*/ 540000 w 21600"/>
                <a:gd name="T5" fmla="*/ 63204 h 21600"/>
                <a:gd name="T6" fmla="*/ 576000 w 21600"/>
                <a:gd name="T7" fmla="*/ 1550867 h 21600"/>
                <a:gd name="T8" fmla="*/ 1235543 w 21600"/>
                <a:gd name="T9" fmla="*/ 951387 h 21600"/>
                <a:gd name="T10" fmla="*/ 1239428 w 21600"/>
                <a:gd name="T11" fmla="*/ 643414 h 21600"/>
                <a:gd name="T12" fmla="*/ 2468571 w 21600"/>
                <a:gd name="T13" fmla="*/ 738368 h 21600"/>
                <a:gd name="T14" fmla="*/ 6400 w 21600"/>
                <a:gd name="T15" fmla="*/ 7383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6 w 21600"/>
                <a:gd name="T25" fmla="*/ 2569 h 21600"/>
                <a:gd name="T26" fmla="*/ 16132 w 21600"/>
                <a:gd name="T27" fmla="*/ 1955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9" name="TextBox 9"/>
            <p:cNvSpPr txBox="1">
              <a:spLocks noChangeArrowheads="1"/>
            </p:cNvSpPr>
            <p:nvPr/>
          </p:nvSpPr>
          <p:spPr bwMode="auto">
            <a:xfrm>
              <a:off x="3048000" y="1808196"/>
              <a:ext cx="1219200" cy="3650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b="1" dirty="0"/>
                <a:t>Imagery</a:t>
              </a:r>
              <a:endParaRPr lang="en-US" sz="3600" b="1" dirty="0"/>
            </a:p>
          </p:txBody>
        </p:sp>
      </p:grpSp>
      <p:pic>
        <p:nvPicPr>
          <p:cNvPr id="72706" name="Picture 2" descr="\begin{figure}% figure environement\begin{center}% center environment\parbox...&#10;... close the paragraph box\end{center} % end of center environment\end{figure}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613704"/>
            <a:ext cx="2133600" cy="3186896"/>
          </a:xfrm>
          <a:prstGeom prst="rect">
            <a:avLst/>
          </a:prstGeom>
          <a:noFill/>
        </p:spPr>
      </p:pic>
      <p:sp>
        <p:nvSpPr>
          <p:cNvPr id="2867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F676FD-F2AA-4297-BA53-D1403CC04D10}" type="slidenum">
              <a:rPr lang="en-US"/>
              <a:pPr/>
              <a:t>26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457200" y="76200"/>
            <a:ext cx="8229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SPOT Proposed 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marL="342900" indent="-342900" eaLnBrk="1" hangingPunct="1"/>
            <a:r>
              <a:rPr lang="en-US" sz="3200" dirty="0" smtClean="0"/>
              <a:t>Spot Image Corporation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8978900" cy="19018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dirty="0" smtClean="0"/>
              <a:t>Spot Image Corporation</a:t>
            </a:r>
          </a:p>
          <a:p>
            <a:pPr algn="ctr" eaLnBrk="1" hangingPunct="1">
              <a:buFontTx/>
              <a:buNone/>
            </a:pPr>
            <a:r>
              <a:rPr lang="en-US" sz="2400" b="1" dirty="0" smtClean="0"/>
              <a:t>A Recognized Leader With A Long History of Success</a:t>
            </a:r>
          </a:p>
          <a:p>
            <a:pPr algn="ctr" eaLnBrk="1" hangingPunct="1">
              <a:buFontTx/>
              <a:buNone/>
            </a:pPr>
            <a:r>
              <a:rPr lang="en-US" sz="2400" b="1" dirty="0" smtClean="0"/>
              <a:t>In the Earth Observatory Industry</a:t>
            </a:r>
            <a:endParaRPr lang="en-US" b="1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547CED0-C957-4CF7-BD5C-B376BFD6806E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1288" cy="566738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rgbClr val="024C90"/>
                </a:solidFill>
              </a:rPr>
              <a:t>Unparalleled Direct Receiving Station Network</a:t>
            </a:r>
            <a:endParaRPr lang="en-US" sz="2800" dirty="0" smtClean="0"/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FE79BC-E104-438F-8697-587AC0D57324}" type="slidenum">
              <a:rPr lang="fr-FR" altLang="en-GB"/>
              <a:pPr/>
              <a:t>28</a:t>
            </a:fld>
            <a:endParaRPr lang="fr-FR" altLang="en-GB"/>
          </a:p>
        </p:txBody>
      </p:sp>
      <p:sp>
        <p:nvSpPr>
          <p:cNvPr id="7" name="Rectangle 252"/>
          <p:cNvSpPr>
            <a:spLocks noChangeArrowheads="1"/>
          </p:cNvSpPr>
          <p:nvPr/>
        </p:nvSpPr>
        <p:spPr bwMode="auto">
          <a:xfrm>
            <a:off x="1357313" y="5181600"/>
            <a:ext cx="5881687" cy="904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SzPct val="80000"/>
              <a:buFont typeface="Wingdings" pitchFamily="2" charset="2"/>
              <a:buNone/>
            </a:pPr>
            <a:r>
              <a:rPr lang="en-US" sz="2400" b="1" dirty="0">
                <a:solidFill>
                  <a:srgbClr val="024C90"/>
                </a:solidFill>
              </a:rPr>
              <a:t>43 DRS: </a:t>
            </a:r>
            <a:r>
              <a:rPr lang="en-US" sz="2400" b="1" dirty="0" smtClean="0">
                <a:solidFill>
                  <a:srgbClr val="024C90"/>
                </a:solidFill>
              </a:rPr>
              <a:t>28 </a:t>
            </a:r>
            <a:r>
              <a:rPr lang="en-US" sz="2400" b="1" dirty="0">
                <a:solidFill>
                  <a:srgbClr val="024C90"/>
                </a:solidFill>
              </a:rPr>
              <a:t>are Receiving SPOT5</a:t>
            </a:r>
          </a:p>
          <a:p>
            <a:pPr algn="ctr" eaLnBrk="0" hangingPunct="0">
              <a:spcBef>
                <a:spcPct val="20000"/>
              </a:spcBef>
              <a:buSzPct val="80000"/>
              <a:buFont typeface="Wingdings" pitchFamily="2" charset="2"/>
              <a:buNone/>
            </a:pPr>
            <a:r>
              <a:rPr lang="en-US" sz="2400" b="1" dirty="0">
                <a:solidFill>
                  <a:srgbClr val="024C90"/>
                </a:solidFill>
              </a:rPr>
              <a:t>7 New Stations in 2008</a:t>
            </a:r>
          </a:p>
        </p:txBody>
      </p:sp>
      <p:pic>
        <p:nvPicPr>
          <p:cNvPr id="31749" name="Picture 2" descr="https://intranet.spotimage.fr/automne_modules_files/medias/edited/r1356_1355_internal_srd_station_us_022008_cercl.jpg"/>
          <p:cNvPicPr>
            <a:picLocks noChangeAspect="1" noChangeArrowheads="1"/>
          </p:cNvPicPr>
          <p:nvPr/>
        </p:nvPicPr>
        <p:blipFill>
          <a:blip r:embed="rId3"/>
          <a:srcRect b="5185"/>
          <a:stretch>
            <a:fillRect/>
          </a:stretch>
        </p:blipFill>
        <p:spPr bwMode="auto">
          <a:xfrm>
            <a:off x="47625" y="762000"/>
            <a:ext cx="90963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chemeClr val="tx1"/>
                </a:solidFill>
              </a:rPr>
              <a:t>Experience with Large Collections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11763"/>
          </a:xfrm>
        </p:spPr>
        <p:txBody>
          <a:bodyPr/>
          <a:lstStyle/>
          <a:p>
            <a:pPr eaLnBrk="1" hangingPunct="1"/>
            <a:r>
              <a:rPr lang="en-US" sz="2400" b="1" dirty="0" smtClean="0"/>
              <a:t>This is what Spot Image does best</a:t>
            </a:r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Collections over Alaska</a:t>
            </a:r>
          </a:p>
          <a:p>
            <a:pPr lvl="1" eaLnBrk="1" hangingPunct="1"/>
            <a:r>
              <a:rPr lang="en-US" sz="1800" dirty="0" smtClean="0"/>
              <a:t>2007 – Collected ~2.96M km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of data</a:t>
            </a:r>
          </a:p>
          <a:p>
            <a:pPr lvl="1" eaLnBrk="1" hangingPunct="1"/>
            <a:r>
              <a:rPr lang="en-US" sz="1800" dirty="0" smtClean="0"/>
              <a:t>2008 – Collected &gt;3M km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of data</a:t>
            </a:r>
          </a:p>
          <a:p>
            <a:pPr lvl="1" eaLnBrk="1" hangingPunct="1">
              <a:buNone/>
            </a:pPr>
            <a:endParaRPr lang="en-US" sz="1800" dirty="0" smtClean="0"/>
          </a:p>
          <a:p>
            <a:pPr eaLnBrk="1" hangingPunct="1"/>
            <a:r>
              <a:rPr lang="en-US" sz="2000" b="1" dirty="0" smtClean="0"/>
              <a:t>History of large collection campaigns over North America</a:t>
            </a:r>
          </a:p>
          <a:p>
            <a:pPr lvl="1" eaLnBrk="1" hangingPunct="1"/>
            <a:r>
              <a:rPr lang="en-US" sz="1800" dirty="0" smtClean="0"/>
              <a:t>1999 - 2000: Complete collection of CONUS (near </a:t>
            </a:r>
            <a:r>
              <a:rPr lang="en-US" sz="1800" dirty="0" err="1" smtClean="0"/>
              <a:t>cloudfree</a:t>
            </a:r>
            <a:r>
              <a:rPr lang="en-US" sz="1800" dirty="0" smtClean="0"/>
              <a:t>) </a:t>
            </a:r>
          </a:p>
          <a:p>
            <a:pPr lvl="1" eaLnBrk="1" hangingPunct="1"/>
            <a:r>
              <a:rPr lang="en-US" sz="1800" dirty="0" smtClean="0"/>
              <a:t>2003: Complete Coverage of Alberta, Canada (660,000km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)</a:t>
            </a:r>
          </a:p>
          <a:p>
            <a:pPr lvl="1" eaLnBrk="1" hangingPunct="1"/>
            <a:r>
              <a:rPr lang="en-US" sz="1800" dirty="0" smtClean="0"/>
              <a:t>2004: Completely new coverage of Alberta, Canada (660,000km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)</a:t>
            </a:r>
          </a:p>
          <a:p>
            <a:pPr lvl="1" eaLnBrk="1" hangingPunct="1"/>
            <a:r>
              <a:rPr lang="en-US" sz="1800" dirty="0" smtClean="0"/>
              <a:t>2005: Collected ~9M km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of 2.5m Pan data over North America with less then 10% cloud cover</a:t>
            </a:r>
          </a:p>
          <a:p>
            <a:pPr lvl="1" eaLnBrk="1" hangingPunct="1"/>
            <a:r>
              <a:rPr lang="en-US" sz="1800" dirty="0" smtClean="0"/>
              <a:t>2006 &amp; 2007: Collected ~3.2M km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of cloud free data over Canada</a:t>
            </a:r>
          </a:p>
          <a:p>
            <a:pPr lvl="1" eaLnBrk="1" hangingPunct="1"/>
            <a:endParaRPr lang="en-US" sz="2000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CF9F6F-87BF-465E-9772-A3054CFAE34B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7620000" cy="6096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Collection over Alaska in 2008</a:t>
            </a:r>
            <a:endParaRPr lang="en-US" dirty="0"/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/>
          <a:srcRect l="37350" t="24922" r="3091" b="14433"/>
          <a:stretch>
            <a:fillRect/>
          </a:stretch>
        </p:blipFill>
        <p:spPr bwMode="auto">
          <a:xfrm>
            <a:off x="304800" y="1143000"/>
            <a:ext cx="83756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6400800" y="4953000"/>
            <a:ext cx="1776413" cy="6937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477000" y="5029200"/>
            <a:ext cx="231775" cy="138113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6477000" y="5410200"/>
            <a:ext cx="231775" cy="1397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4823" name="TextBox 7"/>
          <p:cNvSpPr txBox="1">
            <a:spLocks noChangeArrowheads="1"/>
          </p:cNvSpPr>
          <p:nvPr/>
        </p:nvSpPr>
        <p:spPr bwMode="auto">
          <a:xfrm>
            <a:off x="6705600" y="4953000"/>
            <a:ext cx="1081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SPOT 4</a:t>
            </a:r>
          </a:p>
        </p:txBody>
      </p:sp>
      <p:sp>
        <p:nvSpPr>
          <p:cNvPr id="34824" name="TextBox 8"/>
          <p:cNvSpPr txBox="1">
            <a:spLocks noChangeArrowheads="1"/>
          </p:cNvSpPr>
          <p:nvPr/>
        </p:nvSpPr>
        <p:spPr bwMode="auto">
          <a:xfrm>
            <a:off x="6711950" y="5334000"/>
            <a:ext cx="1081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SPOT 5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2819400" y="1143000"/>
            <a:ext cx="3644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SzPct val="80000"/>
              <a:buFont typeface="Wingdings" pitchFamily="2" charset="2"/>
              <a:buNone/>
              <a:defRPr/>
            </a:pPr>
            <a:r>
              <a:rPr lang="en-US" sz="2400" b="1" kern="0" dirty="0">
                <a:latin typeface="+mn-lt"/>
              </a:rPr>
              <a:t>2008 C</a:t>
            </a:r>
            <a:r>
              <a:rPr lang="en-US" sz="2400" b="1" kern="0" dirty="0" err="1">
                <a:latin typeface="+mn-lt"/>
              </a:rPr>
              <a:t>ollections</a:t>
            </a:r>
            <a:r>
              <a:rPr lang="en-US" sz="2400" b="1" kern="0" dirty="0">
                <a:latin typeface="+mn-lt"/>
              </a:rPr>
              <a:t> </a:t>
            </a:r>
          </a:p>
        </p:txBody>
      </p:sp>
      <p:sp>
        <p:nvSpPr>
          <p:cNvPr id="34826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04A52D-0E73-4BD2-A921-B2A81524EF06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/>
          <a:lstStyle/>
          <a:p>
            <a:pPr eaLnBrk="1" hangingPunct="1"/>
            <a:r>
              <a:rPr lang="en-US" sz="2800" b="1" dirty="0" smtClean="0"/>
              <a:t>Countrywide ortho production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87963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In 2006 Spot Image started production of the SPOTMaps</a:t>
            </a:r>
          </a:p>
          <a:p>
            <a:pPr lvl="1" eaLnBrk="1" hangingPunct="1"/>
            <a:r>
              <a:rPr lang="en-US" sz="1800" dirty="0" smtClean="0"/>
              <a:t>A 2.5m natural color base map product</a:t>
            </a:r>
          </a:p>
          <a:p>
            <a:pPr lvl="1" eaLnBrk="1" hangingPunct="1"/>
            <a:r>
              <a:rPr lang="en-US" sz="1800" dirty="0" smtClean="0"/>
              <a:t>Seamless natural color ortho mosaic</a:t>
            </a:r>
          </a:p>
          <a:p>
            <a:pPr lvl="1" eaLnBrk="1" hangingPunct="1"/>
            <a:r>
              <a:rPr lang="en-US" sz="1800" dirty="0" smtClean="0"/>
              <a:t>Suitable for working at scales between 1:10,000 and 1:20,000</a:t>
            </a:r>
          </a:p>
          <a:p>
            <a:pPr lvl="1" eaLnBrk="1" hangingPunct="1"/>
            <a:r>
              <a:rPr lang="en-US" sz="1800" dirty="0" smtClean="0"/>
              <a:t>For production Spot Image selected Pixel Factory™ for its capacity to process large numbers of images automatically</a:t>
            </a:r>
          </a:p>
          <a:p>
            <a:pPr lvl="1" eaLnBrk="1" hangingPunct="1"/>
            <a:r>
              <a:rPr lang="en-US" sz="1800" dirty="0" smtClean="0"/>
              <a:t>Spot Image is capable of producing 3.5M km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of SPOTMaps per month</a:t>
            </a:r>
          </a:p>
        </p:txBody>
      </p:sp>
      <p:sp>
        <p:nvSpPr>
          <p:cNvPr id="368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18A01D8-4AE3-4F2D-80A1-9C85AF2CEB52}" type="slidenum">
              <a:rPr lang="en-US"/>
              <a:pPr/>
              <a:t>31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3124200"/>
          <a:ext cx="8305800" cy="2843122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1828800"/>
                <a:gridCol w="1335314"/>
                <a:gridCol w="1265646"/>
                <a:gridCol w="1265646"/>
                <a:gridCol w="1344748"/>
                <a:gridCol w="1265646"/>
              </a:tblGrid>
              <a:tr h="457200">
                <a:tc gridSpan="6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solidFill>
                            <a:schemeClr val="bg1"/>
                          </a:solidFill>
                        </a:rPr>
                        <a:t>SPOTMaps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 coverage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US" sz="1000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000" b="0" i="1" dirty="0" smtClean="0">
                          <a:solidFill>
                            <a:schemeClr val="bg1"/>
                          </a:solidFill>
                        </a:rPr>
                        <a:t>62 countries and growing</a:t>
                      </a:r>
                      <a:endParaRPr lang="en-US" sz="1000" b="0" i="1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437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43" marR="5443" marT="54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43" marR="5443" marT="54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43" marR="5443" marT="54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43" marR="5443" marT="54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43" marR="5443" marT="54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9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Afghanistan (South)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Cyprus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Iraq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Mauritania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Romania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Taiwan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</a:tr>
              <a:tr h="2169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Algeria (North)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Czech Republic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Israel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Mexico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Serbia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Tunisia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</a:tr>
              <a:tr h="2169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Australia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Djibouti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Italy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Moldavia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Slovakia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Turkey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</a:tr>
              <a:tr h="2169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Belgium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Egypt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Jordan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Montenegro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Slovenia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Turkmenistan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</a:tr>
              <a:tr h="2169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Bosnia and Herzegovina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Eritrea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Kuwait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Morocco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South Africa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UAE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</a:tr>
              <a:tr h="2169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Botswana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France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Lebanon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Namibia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South Korea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Uzibekistan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</a:tr>
              <a:tr h="2169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Brazil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Gaza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Lesotho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North Korea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Spain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West Bank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</a:tr>
              <a:tr h="2169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Chile (North)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Greece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Libya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Oman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Sudan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Yemen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</a:tr>
              <a:tr h="2169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China (Beijing)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Hungary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Luxembourg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Pakistan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Swaziland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Zambia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</a:tr>
              <a:tr h="2169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China (Shanghai)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India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Malta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Portugal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Syria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Zimbabwe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</a:tr>
              <a:tr h="2169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Croatia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Iran</a:t>
                      </a: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5443" marR="5443" marT="5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B3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FB69EB0-A94F-4406-81FC-E9DD36A6D484}" type="slidenum">
              <a:rPr lang="fr-FR" altLang="en-GB"/>
              <a:pPr/>
              <a:t>32</a:t>
            </a:fld>
            <a:endParaRPr lang="fr-FR" altLang="en-GB"/>
          </a:p>
        </p:txBody>
      </p:sp>
      <p:pic>
        <p:nvPicPr>
          <p:cNvPr id="37891" name="Content Placeholder 6" descr="Barcelona__larg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609600"/>
            <a:ext cx="7805738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685800" y="5029200"/>
            <a:ext cx="360045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/>
              <a:t>Barcelona, Spain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0"/>
            <a:ext cx="903128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GB" sz="2200" b="1" kern="0">
                <a:solidFill>
                  <a:srgbClr val="004992"/>
                </a:solidFill>
                <a:latin typeface="+mj-lt"/>
                <a:ea typeface="+mj-ea"/>
                <a:cs typeface="+mj-cs"/>
              </a:rPr>
              <a:t>SPOTMaps</a:t>
            </a:r>
            <a:endParaRPr lang="en-GB" sz="2200" b="1" kern="0" dirty="0">
              <a:solidFill>
                <a:srgbClr val="00499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7872446-655F-4214-BF5B-84AB00A9A303}" type="slidenum">
              <a:rPr lang="fr-FR" altLang="en-GB"/>
              <a:pPr/>
              <a:t>33</a:t>
            </a:fld>
            <a:endParaRPr lang="fr-FR" altLang="en-GB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/>
            <a:r>
              <a:rPr lang="en-GB" sz="2400" smtClean="0"/>
              <a:t>SPOTMaps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38917" name="Picture 4" descr="Anver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00" y="685800"/>
            <a:ext cx="910907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34925" y="5486400"/>
            <a:ext cx="360045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/>
              <a:t>Port </a:t>
            </a:r>
            <a:r>
              <a:rPr lang="en-GB" b="1" dirty="0" err="1"/>
              <a:t>d’Anvers</a:t>
            </a:r>
            <a:r>
              <a:rPr lang="en-GB" b="1" dirty="0"/>
              <a:t>, </a:t>
            </a:r>
            <a:r>
              <a:rPr lang="en-GB" b="1" dirty="0" smtClean="0"/>
              <a:t>Belgium</a:t>
            </a:r>
            <a:endParaRPr lang="en-GB" b="1" dirty="0"/>
          </a:p>
        </p:txBody>
      </p:sp>
      <p:sp>
        <p:nvSpPr>
          <p:cNvPr id="38919" name="Text Box 6"/>
          <p:cNvSpPr txBox="1">
            <a:spLocks noChangeArrowheads="1"/>
          </p:cNvSpPr>
          <p:nvPr/>
        </p:nvSpPr>
        <p:spPr bwMode="auto">
          <a:xfrm>
            <a:off x="50800" y="6237288"/>
            <a:ext cx="2808288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/>
              <a:t>© CNES 2004-2007 / Spot Image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chemeClr val="tx1"/>
                </a:solidFill>
              </a:rPr>
              <a:t>NGA CCAP Evaluation in 2006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11763"/>
          </a:xfrm>
        </p:spPr>
        <p:txBody>
          <a:bodyPr/>
          <a:lstStyle/>
          <a:p>
            <a:pPr eaLnBrk="1" hangingPunct="1"/>
            <a:endParaRPr lang="en-US" sz="2000" b="1" dirty="0" smtClean="0"/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Report concluded Spot 5 data accuracy </a:t>
            </a:r>
          </a:p>
          <a:p>
            <a:pPr eaLnBrk="1" hangingPunct="1">
              <a:buNone/>
            </a:pPr>
            <a:r>
              <a:rPr lang="en-US" sz="2000" b="1" dirty="0" smtClean="0"/>
              <a:t>	meets or exceeds vendors stated accuracy </a:t>
            </a:r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Results - Improved horizontal accuracy</a:t>
            </a:r>
          </a:p>
          <a:p>
            <a:pPr eaLnBrk="1" hangingPunct="1">
              <a:buNone/>
            </a:pPr>
            <a:r>
              <a:rPr lang="en-US" sz="2000" b="1" dirty="0" smtClean="0"/>
              <a:t>	of 8.8m at CE90</a:t>
            </a:r>
          </a:p>
          <a:p>
            <a:pPr lvl="1" eaLnBrk="1" hangingPunct="1">
              <a:buNone/>
            </a:pPr>
            <a:endParaRPr lang="en-US" sz="1800" dirty="0" smtClean="0"/>
          </a:p>
          <a:p>
            <a:pPr eaLnBrk="1" hangingPunct="1"/>
            <a:endParaRPr lang="en-US" sz="2000" b="1" dirty="0" smtClean="0"/>
          </a:p>
          <a:p>
            <a:pPr eaLnBrk="1" hangingPunct="1">
              <a:buNone/>
            </a:pPr>
            <a:r>
              <a:rPr lang="en-US" sz="2000" b="1" dirty="0" smtClean="0"/>
              <a:t>	</a:t>
            </a:r>
            <a:endParaRPr lang="en-US" sz="2000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CF9F6F-87BF-465E-9772-A3054CFAE34B}" type="slidenum">
              <a:rPr lang="en-US"/>
              <a:pPr/>
              <a:t>34</a:t>
            </a:fld>
            <a:endParaRPr lang="en-US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791200" y="1066800"/>
            <a:ext cx="2819400" cy="2743200"/>
            <a:chOff x="508" y="196"/>
            <a:chExt cx="759" cy="759"/>
          </a:xfrm>
        </p:grpSpPr>
        <p:sp>
          <p:nvSpPr>
            <p:cNvPr id="6" name="Oval 8"/>
            <p:cNvSpPr>
              <a:spLocks noChangeArrowheads="1"/>
            </p:cNvSpPr>
            <p:nvPr/>
          </p:nvSpPr>
          <p:spPr bwMode="auto">
            <a:xfrm>
              <a:off x="511" y="201"/>
              <a:ext cx="754" cy="75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" name="Picture 9" descr="nga_seal_small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8" y="196"/>
              <a:ext cx="759" cy="7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/>
          <a:lstStyle/>
          <a:p>
            <a:pPr eaLnBrk="1" hangingPunct="1"/>
            <a:r>
              <a:rPr lang="en-US" sz="2800" b="1" dirty="0" smtClean="0"/>
              <a:t>SPOT Image – Corporate Overview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458200" cy="4830763"/>
          </a:xfrm>
        </p:spPr>
        <p:txBody>
          <a:bodyPr/>
          <a:lstStyle/>
          <a:p>
            <a:pPr defTabSz="762000" eaLnBrk="1" hangingPunct="1"/>
            <a:r>
              <a:rPr lang="en-GB" sz="1600" dirty="0" smtClean="0"/>
              <a:t>Strong US presence</a:t>
            </a:r>
          </a:p>
          <a:p>
            <a:pPr defTabSz="762000" eaLnBrk="1" hangingPunct="1"/>
            <a:endParaRPr lang="en-GB" sz="1600" dirty="0" smtClean="0"/>
          </a:p>
          <a:p>
            <a:pPr defTabSz="762000" eaLnBrk="1" hangingPunct="1"/>
            <a:r>
              <a:rPr lang="en-GB" sz="1600" dirty="0" smtClean="0"/>
              <a:t>Increased ownership of </a:t>
            </a:r>
            <a:r>
              <a:rPr lang="en-GB" sz="1600" b="1" dirty="0" smtClean="0"/>
              <a:t>EADS/Astrium Services </a:t>
            </a:r>
            <a:r>
              <a:rPr lang="en-GB" sz="1600" dirty="0" smtClean="0"/>
              <a:t>(81%)</a:t>
            </a:r>
          </a:p>
          <a:p>
            <a:pPr defTabSz="762000" eaLnBrk="1" hangingPunct="1">
              <a:buFontTx/>
              <a:buNone/>
            </a:pPr>
            <a:endParaRPr lang="en-GB" sz="1600" dirty="0" smtClean="0"/>
          </a:p>
          <a:p>
            <a:pPr defTabSz="762000" eaLnBrk="1" hangingPunct="1"/>
            <a:r>
              <a:rPr lang="en-GB" sz="1600" dirty="0" smtClean="0"/>
              <a:t>Strong Worldwide Presence</a:t>
            </a:r>
          </a:p>
          <a:p>
            <a:pPr defTabSz="762000" eaLnBrk="1" hangingPunct="1"/>
            <a:r>
              <a:rPr lang="en-GB" sz="1600" dirty="0" smtClean="0"/>
              <a:t>5 subsidiaries and 2 offices</a:t>
            </a:r>
          </a:p>
          <a:p>
            <a:pPr defTabSz="762000" eaLnBrk="1" hangingPunct="1"/>
            <a:endParaRPr lang="en-GB" sz="1600" dirty="0" smtClean="0"/>
          </a:p>
          <a:p>
            <a:pPr defTabSz="762000" eaLnBrk="1" hangingPunct="1"/>
            <a:r>
              <a:rPr lang="en-GB" sz="1600" dirty="0" smtClean="0"/>
              <a:t>3 satellites in Full Operation: Spot 2, 4 and 5</a:t>
            </a:r>
          </a:p>
          <a:p>
            <a:pPr defTabSz="762000" eaLnBrk="1" hangingPunct="1"/>
            <a:r>
              <a:rPr lang="en-GB" sz="1600" dirty="0" smtClean="0"/>
              <a:t>43 active direct receiving stations</a:t>
            </a:r>
          </a:p>
          <a:p>
            <a:pPr defTabSz="762000" eaLnBrk="1" hangingPunct="1"/>
            <a:r>
              <a:rPr lang="en-GB" sz="1600" dirty="0" smtClean="0"/>
              <a:t>Distribution rights for other satellites: TerraSAR-X, Formosat-2, Kompsat-2</a:t>
            </a:r>
          </a:p>
        </p:txBody>
      </p:sp>
      <p:sp>
        <p:nvSpPr>
          <p:cNvPr id="409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6152766-D4B6-474E-A22F-14CD5BAF7B7A}" type="slidenum">
              <a:rPr lang="en-US"/>
              <a:pPr/>
              <a:t>35</a:t>
            </a:fld>
            <a:endParaRPr lang="en-US"/>
          </a:p>
        </p:txBody>
      </p:sp>
      <p:pic>
        <p:nvPicPr>
          <p:cNvPr id="4096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4343400"/>
            <a:ext cx="255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019800" y="838200"/>
            <a:ext cx="2728905" cy="1981200"/>
            <a:chOff x="267" y="1154"/>
            <a:chExt cx="2740" cy="2174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HeroicExtremeLeftFacing"/>
            <a:lightRig rig="threePt" dir="t"/>
          </a:scene3d>
        </p:grpSpPr>
        <p:pic>
          <p:nvPicPr>
            <p:cNvPr id="9" name="Picture 5" descr="famillespot_petit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2" y="1154"/>
              <a:ext cx="2695" cy="2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267" y="1782"/>
              <a:ext cx="700" cy="3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fr-FR" sz="1400" b="1" dirty="0">
                  <a:solidFill>
                    <a:srgbClr val="FAFD00"/>
                  </a:solidFill>
                </a:rPr>
                <a:t>SPOT2</a:t>
              </a: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669" y="1343"/>
              <a:ext cx="700" cy="3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fr-FR" sz="1400" b="1">
                  <a:solidFill>
                    <a:srgbClr val="FAFD00"/>
                  </a:solidFill>
                </a:rPr>
                <a:t>SPOT4</a:t>
              </a: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964" y="1173"/>
              <a:ext cx="700" cy="3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fr-FR" sz="1400" b="1">
                  <a:solidFill>
                    <a:srgbClr val="FAFD00"/>
                  </a:solidFill>
                </a:rPr>
                <a:t>SPOT5</a:t>
              </a:r>
            </a:p>
          </p:txBody>
        </p:sp>
      </p:grpSp>
      <p:pic>
        <p:nvPicPr>
          <p:cNvPr id="13" name="Picture 6" descr="image0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3276600"/>
            <a:ext cx="5072098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457200"/>
          </a:xfrm>
        </p:spPr>
        <p:txBody>
          <a:bodyPr/>
          <a:lstStyle/>
          <a:p>
            <a:pPr eaLnBrk="1" hangingPunct="1"/>
            <a:r>
              <a:rPr lang="en-US" sz="1800" smtClean="0"/>
              <a:t>SPOT Satellite Constellation – Assured Mission Continuity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14400" y="1143001"/>
            <a:ext cx="2271677" cy="1752599"/>
            <a:chOff x="267" y="1154"/>
            <a:chExt cx="2740" cy="2174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HeroicExtremeLeftFacing"/>
            <a:lightRig rig="threePt" dir="t"/>
          </a:scene3d>
        </p:grpSpPr>
        <p:pic>
          <p:nvPicPr>
            <p:cNvPr id="9" name="Picture 5" descr="famillespot_peti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2" y="1154"/>
              <a:ext cx="2695" cy="2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267" y="1782"/>
              <a:ext cx="683" cy="3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fr-FR" sz="1100" b="1" dirty="0">
                  <a:solidFill>
                    <a:srgbClr val="FAFD00"/>
                  </a:solidFill>
                </a:rPr>
                <a:t>SPOT2</a:t>
              </a: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669" y="1343"/>
              <a:ext cx="683" cy="3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fr-FR" sz="1100" b="1">
                  <a:solidFill>
                    <a:srgbClr val="FAFD00"/>
                  </a:solidFill>
                </a:rPr>
                <a:t>SPOT4</a:t>
              </a: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964" y="1173"/>
              <a:ext cx="683" cy="3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fr-FR" sz="1100" b="1">
                  <a:solidFill>
                    <a:srgbClr val="FAFD00"/>
                  </a:solidFill>
                </a:rPr>
                <a:t>SPOT5</a:t>
              </a:r>
            </a:p>
          </p:txBody>
        </p:sp>
      </p:grpSp>
      <p:grpSp>
        <p:nvGrpSpPr>
          <p:cNvPr id="5" name="Group 27"/>
          <p:cNvGrpSpPr/>
          <p:nvPr/>
        </p:nvGrpSpPr>
        <p:grpSpPr>
          <a:xfrm>
            <a:off x="-228600" y="1524000"/>
            <a:ext cx="1959984" cy="1524000"/>
            <a:chOff x="0" y="2357430"/>
            <a:chExt cx="1959984" cy="1257788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HeroicExtremeLeftFacing"/>
            <a:lightRig rig="threePt" dir="t"/>
          </a:scene3d>
        </p:grpSpPr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0CCFF"/>
                </a:clrFrom>
                <a:clrTo>
                  <a:srgbClr val="00CCFF">
                    <a:alpha val="0"/>
                  </a:srgbClr>
                </a:clrTo>
              </a:clrChange>
            </a:blip>
            <a:srcRect l="13489" r="4390" b="4341"/>
            <a:stretch>
              <a:fillRect/>
            </a:stretch>
          </p:blipFill>
          <p:spPr bwMode="auto">
            <a:xfrm>
              <a:off x="0" y="2357430"/>
              <a:ext cx="685795" cy="5769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" name="Picture 5" descr="kompsat-2__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28596" y="2928934"/>
              <a:ext cx="743333" cy="444756"/>
            </a:xfrm>
            <a:prstGeom prst="rect">
              <a:avLst/>
            </a:prstGeom>
            <a:noFill/>
          </p:spPr>
        </p:pic>
        <p:pic>
          <p:nvPicPr>
            <p:cNvPr id="23" name="Picture 9" descr="TSX-in-Orbit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85852" y="3143248"/>
              <a:ext cx="674132" cy="47197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28" name="Group 27"/>
          <p:cNvGrpSpPr/>
          <p:nvPr/>
        </p:nvGrpSpPr>
        <p:grpSpPr>
          <a:xfrm>
            <a:off x="3733800" y="1524000"/>
            <a:ext cx="1941513" cy="990600"/>
            <a:chOff x="6705600" y="1524000"/>
            <a:chExt cx="1941513" cy="990600"/>
          </a:xfrm>
        </p:grpSpPr>
        <p:pic>
          <p:nvPicPr>
            <p:cNvPr id="14" name="Picture 49" descr="divas_naomi_mr_gs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05600" y="1524000"/>
              <a:ext cx="950913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Picture 49" descr="divas_naomi_mr_gs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696200" y="1676400"/>
              <a:ext cx="950913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5" name="Rectangle 51"/>
          <p:cNvSpPr>
            <a:spLocks noChangeArrowheads="1"/>
          </p:cNvSpPr>
          <p:nvPr/>
        </p:nvSpPr>
        <p:spPr bwMode="auto">
          <a:xfrm>
            <a:off x="6553200" y="609600"/>
            <a:ext cx="2362200" cy="338554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GB" sz="1600" b="1" dirty="0" err="1">
                <a:solidFill>
                  <a:schemeClr val="bg1"/>
                </a:solidFill>
              </a:rPr>
              <a:t>Pléiades</a:t>
            </a:r>
            <a:r>
              <a:rPr lang="en-GB" sz="1600" b="1" dirty="0">
                <a:solidFill>
                  <a:schemeClr val="bg1"/>
                </a:solidFill>
              </a:rPr>
              <a:t> 1 &amp; 2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6" name="Rectangle 52"/>
          <p:cNvSpPr>
            <a:spLocks noChangeArrowheads="1"/>
          </p:cNvSpPr>
          <p:nvPr/>
        </p:nvSpPr>
        <p:spPr bwMode="auto">
          <a:xfrm>
            <a:off x="3581400" y="609600"/>
            <a:ext cx="2362200" cy="338554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GB" sz="1600" b="1" dirty="0">
                <a:solidFill>
                  <a:schemeClr val="bg1"/>
                </a:solidFill>
              </a:rPr>
              <a:t>SPOT 6&amp;7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7" name="Rectangle 51"/>
          <p:cNvSpPr>
            <a:spLocks noChangeArrowheads="1"/>
          </p:cNvSpPr>
          <p:nvPr/>
        </p:nvSpPr>
        <p:spPr bwMode="auto">
          <a:xfrm>
            <a:off x="304800" y="609600"/>
            <a:ext cx="2684964" cy="338554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GB" sz="1600" b="1" dirty="0">
                <a:solidFill>
                  <a:schemeClr val="bg1"/>
                </a:solidFill>
              </a:rPr>
              <a:t>SPOT 2, 4 &amp; 5 Satellites</a:t>
            </a:r>
            <a:endParaRPr lang="fr-FR" sz="1600" b="1" dirty="0">
              <a:solidFill>
                <a:schemeClr val="bg1"/>
              </a:solidFill>
            </a:endParaRPr>
          </a:p>
        </p:txBody>
      </p:sp>
      <p:pic>
        <p:nvPicPr>
          <p:cNvPr id="42005" name="Picture 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53200" y="1219200"/>
            <a:ext cx="218122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Straight Connector 29"/>
          <p:cNvCxnSpPr/>
          <p:nvPr/>
        </p:nvCxnSpPr>
        <p:spPr>
          <a:xfrm rot="5400000">
            <a:off x="1067594" y="3504406"/>
            <a:ext cx="441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4039394" y="3504406"/>
            <a:ext cx="441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6324600" y="3200400"/>
            <a:ext cx="2819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>
                <a:latin typeface="+mn-lt"/>
              </a:rPr>
              <a:t>Very High Resolution</a:t>
            </a:r>
            <a:endParaRPr lang="en-US" sz="1000" b="1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>
                <a:latin typeface="+mn-lt"/>
              </a:rPr>
              <a:t>Dual Program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>
                <a:latin typeface="+mn-lt"/>
              </a:rPr>
              <a:t>2 Satellites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 smtClean="0">
                <a:latin typeface="+mn-lt"/>
              </a:rPr>
              <a:t>Data</a:t>
            </a:r>
          </a:p>
          <a:p>
            <a:pPr marL="800100" lvl="1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100" b="1" kern="0" dirty="0" smtClean="0">
                <a:latin typeface="+mn-lt"/>
              </a:rPr>
              <a:t>60cm Pan</a:t>
            </a:r>
          </a:p>
          <a:p>
            <a:pPr marL="800100" lvl="1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100" b="1" kern="0" dirty="0" smtClean="0">
                <a:latin typeface="+mn-lt"/>
              </a:rPr>
              <a:t>2.8m  </a:t>
            </a:r>
            <a:r>
              <a:rPr lang="en-US" sz="1100" b="1" kern="0" dirty="0">
                <a:latin typeface="+mn-lt"/>
              </a:rPr>
              <a:t>XI </a:t>
            </a:r>
            <a:r>
              <a:rPr lang="en-US" sz="1100" b="1" kern="0" dirty="0" smtClean="0">
                <a:latin typeface="+mn-lt"/>
              </a:rPr>
              <a:t>4-Bands</a:t>
            </a:r>
          </a:p>
          <a:p>
            <a:pPr marL="800100" lvl="1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100" b="1" kern="0" dirty="0" smtClean="0">
                <a:latin typeface="+mn-lt"/>
              </a:rPr>
              <a:t>20km </a:t>
            </a:r>
            <a:r>
              <a:rPr lang="en-US" sz="1100" b="1" kern="0" dirty="0">
                <a:latin typeface="+mn-lt"/>
              </a:rPr>
              <a:t>S</a:t>
            </a:r>
            <a:r>
              <a:rPr lang="en-US" sz="1100" b="1" kern="0" dirty="0" smtClean="0">
                <a:latin typeface="+mn-lt"/>
              </a:rPr>
              <a:t>wath</a:t>
            </a:r>
            <a:endParaRPr lang="en-US" sz="1100" b="1" kern="0" dirty="0">
              <a:latin typeface="+mn-lt"/>
            </a:endParaRPr>
          </a:p>
          <a:p>
            <a:pPr marL="342900" lvl="1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/>
              <a:t>Automatic 50cm Ortho</a:t>
            </a:r>
          </a:p>
          <a:p>
            <a:pPr marL="342900" lvl="1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/>
              <a:t>Direct </a:t>
            </a:r>
            <a:r>
              <a:rPr lang="en-US" sz="1400" b="1" kern="0" dirty="0" smtClean="0"/>
              <a:t>Tasking</a:t>
            </a:r>
          </a:p>
          <a:p>
            <a:pPr marL="342900" lvl="1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 smtClean="0"/>
              <a:t>Launch Date Q1 2010</a:t>
            </a:r>
            <a:endParaRPr lang="en-US" sz="1400" b="1" kern="0" dirty="0"/>
          </a:p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endParaRPr lang="en-US" sz="1600" b="1" kern="0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429000" y="3276600"/>
            <a:ext cx="2819400" cy="27269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/>
              <a:t>High Resolution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/>
              <a:t>Large Swath</a:t>
            </a:r>
            <a:endParaRPr lang="en-US" sz="1000" b="1" kern="0" dirty="0"/>
          </a:p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/>
              <a:t>Privately Funded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/>
              <a:t>2 Satellites</a:t>
            </a:r>
          </a:p>
          <a:p>
            <a:pPr marL="342900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/>
              <a:t>Data</a:t>
            </a:r>
          </a:p>
          <a:p>
            <a:pPr marL="800100" lvl="1" indent="-342900" eaLnBrk="0" hangingPunct="0">
              <a:spcBef>
                <a:spcPct val="20000"/>
              </a:spcBef>
              <a:buSzPct val="150000"/>
              <a:buFont typeface="Wingdings" pitchFamily="2" charset="2"/>
              <a:buChar char="§"/>
              <a:defRPr/>
            </a:pPr>
            <a:r>
              <a:rPr lang="en-US" sz="1100" b="1" kern="0" dirty="0"/>
              <a:t>2m Pan</a:t>
            </a:r>
          </a:p>
          <a:p>
            <a:pPr marL="800100" lvl="1" indent="-342900" eaLnBrk="0" hangingPunct="0">
              <a:spcBef>
                <a:spcPct val="20000"/>
              </a:spcBef>
              <a:buSzPct val="150000"/>
              <a:buFont typeface="Wingdings" pitchFamily="2" charset="2"/>
              <a:buChar char="§"/>
              <a:defRPr/>
            </a:pPr>
            <a:r>
              <a:rPr lang="en-US" sz="1100" b="1" kern="0" dirty="0"/>
              <a:t>8m  XI 4-bands</a:t>
            </a:r>
          </a:p>
          <a:p>
            <a:pPr marL="800100" lvl="1" indent="-342900" eaLnBrk="0" hangingPunct="0">
              <a:spcBef>
                <a:spcPct val="20000"/>
              </a:spcBef>
              <a:buSzPct val="150000"/>
              <a:buFont typeface="Wingdings" pitchFamily="2" charset="2"/>
              <a:buChar char="§"/>
              <a:defRPr/>
            </a:pPr>
            <a:r>
              <a:rPr lang="en-US" sz="1100" b="1" kern="0" dirty="0"/>
              <a:t>60km </a:t>
            </a:r>
            <a:r>
              <a:rPr lang="en-US" sz="1100" b="1" kern="0" dirty="0" smtClean="0"/>
              <a:t>Swath</a:t>
            </a:r>
            <a:endParaRPr lang="en-US" sz="1100" b="1" kern="0" dirty="0"/>
          </a:p>
          <a:p>
            <a:pPr marL="342900" lvl="1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/>
              <a:t>Collection : 3M km2 / Day</a:t>
            </a:r>
          </a:p>
          <a:p>
            <a:pPr marL="342900" lvl="1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/>
              <a:t>Stereo </a:t>
            </a:r>
            <a:r>
              <a:rPr lang="en-US" sz="1400" b="1" kern="0" dirty="0" smtClean="0"/>
              <a:t>Capability</a:t>
            </a:r>
          </a:p>
          <a:p>
            <a:pPr marL="342900" lvl="1" indent="-342900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 smtClean="0"/>
              <a:t>Launch Date Q1 2012</a:t>
            </a:r>
            <a:endParaRPr lang="en-US" sz="1400" b="1" kern="0" dirty="0"/>
          </a:p>
        </p:txBody>
      </p:sp>
      <p:sp>
        <p:nvSpPr>
          <p:cNvPr id="42010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D6A60B-E112-429B-ACED-B1A7D0C3504F}" type="slidenum">
              <a:rPr lang="en-US"/>
              <a:pPr/>
              <a:t>36</a:t>
            </a:fld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0" y="3276600"/>
            <a:ext cx="3429000" cy="216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 smtClean="0"/>
              <a:t>3 Satellites Currently in Operation</a:t>
            </a:r>
          </a:p>
          <a:p>
            <a:pPr marL="574675" indent="-282575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100" b="1" kern="0" dirty="0" smtClean="0"/>
              <a:t>SPOT 2 &amp; 4	10 &amp; 20m</a:t>
            </a:r>
          </a:p>
          <a:p>
            <a:pPr marL="574675" indent="-282575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100" b="1" kern="0" dirty="0" smtClean="0"/>
              <a:t>SPOT 5	2.5m</a:t>
            </a:r>
          </a:p>
          <a:p>
            <a:pPr marL="574675" indent="-282575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100" b="1" kern="0" dirty="0" smtClean="0"/>
              <a:t>60km Swath</a:t>
            </a:r>
            <a:endParaRPr lang="en-US" sz="1100" b="1" kern="0" dirty="0"/>
          </a:p>
          <a:p>
            <a:pPr marL="282575" indent="-282575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 smtClean="0"/>
              <a:t>SPOT 5 Extended to 2015</a:t>
            </a:r>
            <a:endParaRPr lang="en-US" sz="1000" b="1" kern="0" dirty="0"/>
          </a:p>
          <a:p>
            <a:pPr marL="282575" indent="-282575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 smtClean="0"/>
              <a:t>Data Distribution for </a:t>
            </a:r>
            <a:r>
              <a:rPr lang="en-US" sz="1400" b="1" kern="0" dirty="0" err="1" smtClean="0"/>
              <a:t>TerrSAR</a:t>
            </a:r>
            <a:r>
              <a:rPr lang="en-US" sz="1400" b="1" kern="0" dirty="0" smtClean="0"/>
              <a:t>-X, Formasat-2, Kompsat-2</a:t>
            </a:r>
          </a:p>
          <a:p>
            <a:pPr marL="282575" indent="-282575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 smtClean="0"/>
              <a:t>Extensive Worldwide Coverage</a:t>
            </a:r>
          </a:p>
          <a:p>
            <a:pPr marL="282575" indent="-282575" eaLnBrk="0" hangingPunct="0">
              <a:spcBef>
                <a:spcPct val="20000"/>
              </a:spcBef>
              <a:buSzPct val="80000"/>
              <a:buFont typeface="Wingdings" pitchFamily="2" charset="2"/>
              <a:buChar char="è"/>
              <a:defRPr/>
            </a:pPr>
            <a:r>
              <a:rPr lang="en-US" sz="1400" b="1" kern="0" dirty="0" smtClean="0"/>
              <a:t>25 Years of experience</a:t>
            </a:r>
            <a:endParaRPr lang="en-US" sz="1400" b="1" kern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Summary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9031288" cy="579120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sz="500" b="1" dirty="0" smtClean="0"/>
          </a:p>
          <a:p>
            <a:pPr algn="ctr" eaLnBrk="1" hangingPunct="1">
              <a:buFontTx/>
              <a:buNone/>
            </a:pPr>
            <a:r>
              <a:rPr lang="en-US" sz="1800" b="1" dirty="0" smtClean="0"/>
              <a:t>SPOT’s Solution is Ideally Suited to Meet ALL of the </a:t>
            </a:r>
          </a:p>
          <a:p>
            <a:pPr algn="ctr" eaLnBrk="1" hangingPunct="1">
              <a:buFontTx/>
              <a:buNone/>
            </a:pPr>
            <a:r>
              <a:rPr lang="en-US" sz="1800" b="1" dirty="0" smtClean="0"/>
              <a:t>SDMI Imagery collection requirements and mandates TODAY!</a:t>
            </a:r>
            <a:endParaRPr lang="en-US" sz="2400" dirty="0" smtClean="0">
              <a:solidFill>
                <a:srgbClr val="024C90"/>
              </a:solidFill>
            </a:endParaRPr>
          </a:p>
          <a:p>
            <a:pPr marL="800100" eaLnBrk="1" hangingPunct="1"/>
            <a:endParaRPr lang="en-US" sz="900" dirty="0" smtClean="0">
              <a:solidFill>
                <a:srgbClr val="024C90"/>
              </a:solidFill>
            </a:endParaRPr>
          </a:p>
          <a:p>
            <a:pPr marL="800100" eaLnBrk="1" hangingPunct="1">
              <a:buNone/>
            </a:pPr>
            <a:r>
              <a:rPr lang="en-US" sz="1800" dirty="0" smtClean="0"/>
              <a:t>Spot Image can</a:t>
            </a:r>
          </a:p>
          <a:p>
            <a:pPr marL="800100" eaLnBrk="1" hangingPunct="1"/>
            <a:r>
              <a:rPr lang="en-US" sz="1600" dirty="0" smtClean="0"/>
              <a:t>Complete collection in 5 years</a:t>
            </a:r>
          </a:p>
          <a:p>
            <a:pPr marL="800100" eaLnBrk="1" hangingPunct="1"/>
            <a:r>
              <a:rPr lang="en-US" sz="1600" dirty="0" smtClean="0"/>
              <a:t>2.5m resolution</a:t>
            </a:r>
          </a:p>
          <a:p>
            <a:pPr marL="800100" eaLnBrk="1" hangingPunct="1"/>
            <a:r>
              <a:rPr lang="en-US" sz="1600" dirty="0" smtClean="0"/>
              <a:t>Meet the 1:24,000 NMAS</a:t>
            </a:r>
            <a:endParaRPr lang="en-US" sz="2000" dirty="0" smtClean="0"/>
          </a:p>
          <a:p>
            <a:pPr marL="800100" eaLnBrk="1" hangingPunct="1"/>
            <a:endParaRPr lang="en-US" sz="2400" dirty="0" smtClean="0"/>
          </a:p>
          <a:p>
            <a:pPr marL="800100" eaLnBrk="1" hangingPunct="1">
              <a:buNone/>
            </a:pPr>
            <a:r>
              <a:rPr lang="en-US" sz="1800" dirty="0" smtClean="0"/>
              <a:t>Additional Benefits</a:t>
            </a:r>
          </a:p>
          <a:p>
            <a:pPr marL="800100" eaLnBrk="1" hangingPunct="1"/>
            <a:r>
              <a:rPr lang="en-US" sz="1600" dirty="0" smtClean="0"/>
              <a:t>25 year of experience</a:t>
            </a:r>
          </a:p>
          <a:p>
            <a:pPr marL="800100" eaLnBrk="1" hangingPunct="1"/>
            <a:r>
              <a:rPr lang="en-US" sz="1600" dirty="0" smtClean="0"/>
              <a:t>Access to SPOT 4 </a:t>
            </a:r>
          </a:p>
          <a:p>
            <a:pPr marL="800100" eaLnBrk="1" hangingPunct="1"/>
            <a:r>
              <a:rPr lang="en-US" sz="1600" dirty="0" smtClean="0"/>
              <a:t>Monitoring capability</a:t>
            </a:r>
          </a:p>
          <a:p>
            <a:pPr marL="800100" eaLnBrk="1" hangingPunct="1"/>
            <a:r>
              <a:rPr lang="en-US" sz="1600" dirty="0" smtClean="0"/>
              <a:t>Near real time delivery</a:t>
            </a:r>
            <a:endParaRPr lang="en-US" sz="1800" dirty="0" smtClean="0"/>
          </a:p>
          <a:p>
            <a:pPr marL="800100" eaLnBrk="1" hangingPunct="1"/>
            <a:r>
              <a:rPr lang="en-US" sz="1600" dirty="0" smtClean="0"/>
              <a:t>Increased archive </a:t>
            </a:r>
            <a:endParaRPr lang="en-US" sz="1800" dirty="0" smtClean="0"/>
          </a:p>
          <a:p>
            <a:pPr lvl="1" eaLnBrk="1" hangingPunct="1"/>
            <a:endParaRPr lang="en-US" sz="1600" dirty="0" smtClean="0">
              <a:solidFill>
                <a:srgbClr val="024C90"/>
              </a:solidFill>
            </a:endParaRPr>
          </a:p>
          <a:p>
            <a:pPr lvl="1" eaLnBrk="1" hangingPunct="1"/>
            <a:endParaRPr lang="en-US" sz="1600" dirty="0" smtClean="0"/>
          </a:p>
          <a:p>
            <a:pPr lvl="1" eaLnBrk="1" hangingPunct="1"/>
            <a:endParaRPr lang="en-US" sz="1600" dirty="0" smtClean="0"/>
          </a:p>
          <a:p>
            <a:pPr lvl="1" eaLnBrk="1" hangingPunct="1"/>
            <a:endParaRPr lang="en-US" sz="1600" dirty="0" smtClean="0"/>
          </a:p>
        </p:txBody>
      </p:sp>
      <p:sp>
        <p:nvSpPr>
          <p:cNvPr id="450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EE29943-367B-4661-BC45-BE09EAFE12E9}" type="slidenum">
              <a:rPr lang="fr-FR" altLang="en-GB"/>
              <a:pPr/>
              <a:t>37</a:t>
            </a:fld>
            <a:endParaRPr lang="fr-FR" alt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5701D-8A19-4477-B10B-3139F2DAEC99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7" name="Picture 2" descr="J:\New\2007\Ryan_stuff\estimated_fairbank_vis-circ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560917"/>
            <a:ext cx="5638800" cy="5493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5701D-8A19-4477-B10B-3139F2DAEC99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5" name="Title 3"/>
          <p:cNvSpPr txBox="1">
            <a:spLocks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Thank You</a:t>
            </a:r>
          </a:p>
        </p:txBody>
      </p:sp>
      <p:sp>
        <p:nvSpPr>
          <p:cNvPr id="46083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61E0E2-23BB-49E7-8E76-38DDAC89EDAF}" type="slidenum">
              <a:rPr lang="en-US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1538</Words>
  <Application>Microsoft Office PowerPoint</Application>
  <PresentationFormat>On-screen Show (4:3)</PresentationFormat>
  <Paragraphs>608</Paragraphs>
  <Slides>40</Slides>
  <Notes>40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Default Design</vt:lpstr>
      <vt:lpstr>Clip</vt:lpstr>
      <vt:lpstr>Slide 1</vt:lpstr>
      <vt:lpstr>Slide 2</vt:lpstr>
      <vt:lpstr>SDMI Objective</vt:lpstr>
      <vt:lpstr>The Components</vt:lpstr>
      <vt:lpstr>Imagery Overview </vt:lpstr>
      <vt:lpstr>SPOT-5 Characteristics</vt:lpstr>
      <vt:lpstr>Slide 7</vt:lpstr>
      <vt:lpstr>Imagery – Direct Receiving Station</vt:lpstr>
      <vt:lpstr>Imagery – Lowest Cost Solution</vt:lpstr>
      <vt:lpstr>Imagery – Maximize Collection Capacity</vt:lpstr>
      <vt:lpstr>Imagery – Maximize Collection Capacity</vt:lpstr>
      <vt:lpstr>Slide 12</vt:lpstr>
      <vt:lpstr>SPOT Collection Capability over Alaska - Example</vt:lpstr>
      <vt:lpstr>SPOT Collection Capability over Alaska - Example</vt:lpstr>
      <vt:lpstr>SPOT Collection Capability over Alaska - Example</vt:lpstr>
      <vt:lpstr>Benefits of a SPOT Direct Receiving Station</vt:lpstr>
      <vt:lpstr>Benefits of a SPOT Direct Receiving Station</vt:lpstr>
      <vt:lpstr>Additional Benefits – SPOT 4</vt:lpstr>
      <vt:lpstr>Control Options </vt:lpstr>
      <vt:lpstr>Digital Elevation Model Requirement </vt:lpstr>
      <vt:lpstr>Possible DEM Sources</vt:lpstr>
      <vt:lpstr>Reference3D – DTED Level 2 (DEM)</vt:lpstr>
      <vt:lpstr>Experience with Production</vt:lpstr>
      <vt:lpstr>Robust Production Solution is Required</vt:lpstr>
      <vt:lpstr>SPOT Proposed Solution</vt:lpstr>
      <vt:lpstr>Slide 26</vt:lpstr>
      <vt:lpstr>Spot Image Corporation</vt:lpstr>
      <vt:lpstr>Unparalleled Direct Receiving Station Network</vt:lpstr>
      <vt:lpstr>Experience with Large Collections</vt:lpstr>
      <vt:lpstr>Slide 30</vt:lpstr>
      <vt:lpstr>Countrywide ortho production</vt:lpstr>
      <vt:lpstr>Slide 32</vt:lpstr>
      <vt:lpstr>SPOTMaps</vt:lpstr>
      <vt:lpstr>NGA CCAP Evaluation in 2006</vt:lpstr>
      <vt:lpstr>SPOT Image – Corporate Overview</vt:lpstr>
      <vt:lpstr>SPOT Satellite Constellation – Assured Mission Continuity</vt:lpstr>
      <vt:lpstr>Summary</vt:lpstr>
      <vt:lpstr>Slide 38</vt:lpstr>
      <vt:lpstr>Slide 39</vt:lpstr>
      <vt:lpstr>Thank You</vt:lpstr>
    </vt:vector>
  </TitlesOfParts>
  <Company>Michael Baker Jr.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SPOT Image Corp</dc:creator>
  <cp:lastModifiedBy>gina</cp:lastModifiedBy>
  <cp:revision>76</cp:revision>
  <dcterms:created xsi:type="dcterms:W3CDTF">2009-02-23T22:34:13Z</dcterms:created>
  <dcterms:modified xsi:type="dcterms:W3CDTF">2009-03-02T20:42:22Z</dcterms:modified>
</cp:coreProperties>
</file>