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860" r:id="rId2"/>
    <p:sldId id="858" r:id="rId3"/>
    <p:sldId id="817" r:id="rId4"/>
    <p:sldId id="818" r:id="rId5"/>
    <p:sldId id="755" r:id="rId6"/>
    <p:sldId id="756" r:id="rId7"/>
    <p:sldId id="753" r:id="rId8"/>
    <p:sldId id="760" r:id="rId9"/>
    <p:sldId id="850" r:id="rId10"/>
    <p:sldId id="749" r:id="rId11"/>
    <p:sldId id="758" r:id="rId12"/>
    <p:sldId id="857" r:id="rId13"/>
    <p:sldId id="772" r:id="rId14"/>
    <p:sldId id="770" r:id="rId15"/>
    <p:sldId id="762" r:id="rId16"/>
    <p:sldId id="763" r:id="rId17"/>
    <p:sldId id="764" r:id="rId18"/>
    <p:sldId id="810" r:id="rId19"/>
    <p:sldId id="828" r:id="rId20"/>
    <p:sldId id="776" r:id="rId21"/>
    <p:sldId id="841" r:id="rId22"/>
    <p:sldId id="783" r:id="rId23"/>
    <p:sldId id="842" r:id="rId24"/>
    <p:sldId id="784" r:id="rId25"/>
    <p:sldId id="843" r:id="rId26"/>
    <p:sldId id="787" r:id="rId27"/>
    <p:sldId id="832" r:id="rId28"/>
    <p:sldId id="833" r:id="rId29"/>
    <p:sldId id="834" r:id="rId30"/>
    <p:sldId id="829" r:id="rId31"/>
    <p:sldId id="830" r:id="rId32"/>
    <p:sldId id="789" r:id="rId33"/>
    <p:sldId id="815" r:id="rId34"/>
    <p:sldId id="790" r:id="rId35"/>
    <p:sldId id="859" r:id="rId36"/>
    <p:sldId id="791" r:id="rId37"/>
    <p:sldId id="792" r:id="rId38"/>
    <p:sldId id="793" r:id="rId39"/>
    <p:sldId id="767" r:id="rId40"/>
    <p:sldId id="836" r:id="rId41"/>
    <p:sldId id="796" r:id="rId42"/>
    <p:sldId id="799" r:id="rId43"/>
    <p:sldId id="800" r:id="rId44"/>
    <p:sldId id="801" r:id="rId45"/>
    <p:sldId id="845" r:id="rId46"/>
    <p:sldId id="847" r:id="rId47"/>
    <p:sldId id="848" r:id="rId48"/>
    <p:sldId id="849" r:id="rId49"/>
    <p:sldId id="837" r:id="rId50"/>
    <p:sldId id="820" r:id="rId51"/>
    <p:sldId id="838" r:id="rId52"/>
    <p:sldId id="839" r:id="rId53"/>
    <p:sldId id="840" r:id="rId54"/>
    <p:sldId id="861" r:id="rId55"/>
    <p:sldId id="864" r:id="rId56"/>
    <p:sldId id="865" r:id="rId57"/>
    <p:sldId id="821" r:id="rId58"/>
    <p:sldId id="827" r:id="rId59"/>
    <p:sldId id="846" r:id="rId60"/>
    <p:sldId id="851" r:id="rId61"/>
    <p:sldId id="852" r:id="rId62"/>
    <p:sldId id="853" r:id="rId63"/>
    <p:sldId id="854" r:id="rId64"/>
    <p:sldId id="855" r:id="rId65"/>
    <p:sldId id="856" r:id="rId66"/>
    <p:sldId id="750" r:id="rId6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99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8321" autoAdjust="0"/>
    <p:restoredTop sz="91366" autoAdjust="0"/>
  </p:normalViewPr>
  <p:slideViewPr>
    <p:cSldViewPr>
      <p:cViewPr varScale="1">
        <p:scale>
          <a:sx n="69" d="100"/>
          <a:sy n="69" d="100"/>
        </p:scale>
        <p:origin x="-672" y="-90"/>
      </p:cViewPr>
      <p:guideLst>
        <p:guide orient="horz" pos="2160"/>
        <p:guide pos="2880"/>
      </p:guideLst>
    </p:cSldViewPr>
  </p:slideViewPr>
  <p:outlineViewPr>
    <p:cViewPr>
      <p:scale>
        <a:sx n="33" d="100"/>
        <a:sy n="33" d="100"/>
      </p:scale>
      <p:origin x="78" y="74724"/>
    </p:cViewPr>
  </p:outlineViewPr>
  <p:notesTextViewPr>
    <p:cViewPr>
      <p:scale>
        <a:sx n="100" d="100"/>
        <a:sy n="100" d="100"/>
      </p:scale>
      <p:origin x="0" y="0"/>
    </p:cViewPr>
  </p:notesTextViewPr>
  <p:sorterViewPr>
    <p:cViewPr>
      <p:scale>
        <a:sx n="66" d="100"/>
        <a:sy n="66" d="100"/>
      </p:scale>
      <p:origin x="0" y="270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A931D3-6710-4F5E-ADAD-E89AA37436CD}"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9B0E0D03-2EA3-4B9E-AF32-EFA934AC8550}">
      <dgm:prSet phldrT="[Text]"/>
      <dgm:spPr/>
      <dgm:t>
        <a:bodyPr/>
        <a:lstStyle/>
        <a:p>
          <a:r>
            <a:rPr lang="en-US" dirty="0" smtClean="0"/>
            <a:t>We have no time to waste</a:t>
          </a:r>
          <a:endParaRPr lang="en-US" dirty="0"/>
        </a:p>
      </dgm:t>
    </dgm:pt>
    <dgm:pt modelId="{56B50BA5-8508-4807-9075-91FCB5051AAB}" type="parTrans" cxnId="{1A8A042E-5F38-4BF8-92C3-E13E93F98018}">
      <dgm:prSet/>
      <dgm:spPr/>
      <dgm:t>
        <a:bodyPr/>
        <a:lstStyle/>
        <a:p>
          <a:endParaRPr lang="en-US"/>
        </a:p>
      </dgm:t>
    </dgm:pt>
    <dgm:pt modelId="{BBEB631A-3986-4AB8-81B6-112FB534BCCA}" type="sibTrans" cxnId="{1A8A042E-5F38-4BF8-92C3-E13E93F98018}">
      <dgm:prSet/>
      <dgm:spPr/>
      <dgm:t>
        <a:bodyPr/>
        <a:lstStyle/>
        <a:p>
          <a:endParaRPr lang="en-US"/>
        </a:p>
      </dgm:t>
    </dgm:pt>
    <dgm:pt modelId="{D72A3751-37D7-447B-A751-8D37791F1B4C}">
      <dgm:prSet phldrT="[Text]"/>
      <dgm:spPr/>
      <dgm:t>
        <a:bodyPr/>
        <a:lstStyle/>
        <a:p>
          <a:r>
            <a:rPr lang="en-US" dirty="0" smtClean="0"/>
            <a:t>We must remain true to Alaska’s requirements</a:t>
          </a:r>
          <a:endParaRPr lang="en-US" dirty="0"/>
        </a:p>
      </dgm:t>
    </dgm:pt>
    <dgm:pt modelId="{99ADC923-1521-4ABA-9405-77C616FFCEB8}" type="parTrans" cxnId="{229CEB08-E678-4715-AC0B-A3785633F59D}">
      <dgm:prSet/>
      <dgm:spPr/>
      <dgm:t>
        <a:bodyPr/>
        <a:lstStyle/>
        <a:p>
          <a:endParaRPr lang="en-US"/>
        </a:p>
      </dgm:t>
    </dgm:pt>
    <dgm:pt modelId="{F2BA7B58-25B2-404C-AD51-1ED525F46B45}" type="sibTrans" cxnId="{229CEB08-E678-4715-AC0B-A3785633F59D}">
      <dgm:prSet/>
      <dgm:spPr/>
      <dgm:t>
        <a:bodyPr/>
        <a:lstStyle/>
        <a:p>
          <a:endParaRPr lang="en-US"/>
        </a:p>
      </dgm:t>
    </dgm:pt>
    <dgm:pt modelId="{48624205-D511-4A73-A619-90C488D74CE9}">
      <dgm:prSet phldrT="[Text]"/>
      <dgm:spPr/>
      <dgm:t>
        <a:bodyPr/>
        <a:lstStyle/>
        <a:p>
          <a:r>
            <a:rPr lang="en-US" dirty="0" smtClean="0"/>
            <a:t>We must find timely, cost-effective solution</a:t>
          </a:r>
          <a:endParaRPr lang="en-US" dirty="0"/>
        </a:p>
      </dgm:t>
    </dgm:pt>
    <dgm:pt modelId="{231686AD-440F-4B86-BE10-CA28345CB1CF}" type="parTrans" cxnId="{EDEE9B87-C7B8-4AC6-8267-9CA8510D7910}">
      <dgm:prSet/>
      <dgm:spPr/>
      <dgm:t>
        <a:bodyPr/>
        <a:lstStyle/>
        <a:p>
          <a:endParaRPr lang="en-US"/>
        </a:p>
      </dgm:t>
    </dgm:pt>
    <dgm:pt modelId="{48BC85AC-B7BC-47D4-A5A5-45D02272B4DF}" type="sibTrans" cxnId="{EDEE9B87-C7B8-4AC6-8267-9CA8510D7910}">
      <dgm:prSet/>
      <dgm:spPr/>
      <dgm:t>
        <a:bodyPr/>
        <a:lstStyle/>
        <a:p>
          <a:endParaRPr lang="en-US"/>
        </a:p>
      </dgm:t>
    </dgm:pt>
    <dgm:pt modelId="{335168AC-62C0-41C7-BAB8-59AACED53FD5}">
      <dgm:prSet/>
      <dgm:spPr/>
      <dgm:t>
        <a:bodyPr/>
        <a:lstStyle/>
        <a:p>
          <a:r>
            <a:rPr lang="en-US" dirty="0" smtClean="0"/>
            <a:t>ICAO Area 1 Requirements: 11/20/2008</a:t>
          </a:r>
          <a:endParaRPr lang="en-US" dirty="0"/>
        </a:p>
      </dgm:t>
    </dgm:pt>
    <dgm:pt modelId="{20EA7361-4E9A-494A-BE1F-DF94ABE43EA7}" type="parTrans" cxnId="{B666BD1A-C3F4-447D-A078-97B6011F0FC1}">
      <dgm:prSet/>
      <dgm:spPr/>
      <dgm:t>
        <a:bodyPr/>
        <a:lstStyle/>
        <a:p>
          <a:endParaRPr lang="en-US"/>
        </a:p>
      </dgm:t>
    </dgm:pt>
    <dgm:pt modelId="{3D97E151-ECAC-4C24-923E-8722E71B193A}" type="sibTrans" cxnId="{B666BD1A-C3F4-447D-A078-97B6011F0FC1}">
      <dgm:prSet/>
      <dgm:spPr/>
      <dgm:t>
        <a:bodyPr/>
        <a:lstStyle/>
        <a:p>
          <a:endParaRPr lang="en-US"/>
        </a:p>
      </dgm:t>
    </dgm:pt>
    <dgm:pt modelId="{675511DC-4883-40C7-BB5B-BC0D4B87AE20}">
      <dgm:prSet/>
      <dgm:spPr/>
      <dgm:t>
        <a:bodyPr/>
        <a:lstStyle/>
        <a:p>
          <a:r>
            <a:rPr lang="en-US" dirty="0" smtClean="0"/>
            <a:t>ICAO Area 2 Requirements: 11/20/2010</a:t>
          </a:r>
          <a:endParaRPr lang="en-US" dirty="0"/>
        </a:p>
      </dgm:t>
    </dgm:pt>
    <dgm:pt modelId="{8479F0B0-5F19-4C90-ABA8-476E371C05E4}" type="parTrans" cxnId="{2E03BA25-63F3-4E1E-83B6-E07CB1B04151}">
      <dgm:prSet/>
      <dgm:spPr/>
      <dgm:t>
        <a:bodyPr/>
        <a:lstStyle/>
        <a:p>
          <a:endParaRPr lang="en-US"/>
        </a:p>
      </dgm:t>
    </dgm:pt>
    <dgm:pt modelId="{C0948BB9-131F-4BF7-864D-47F8F73C8B7D}" type="sibTrans" cxnId="{2E03BA25-63F3-4E1E-83B6-E07CB1B04151}">
      <dgm:prSet/>
      <dgm:spPr/>
      <dgm:t>
        <a:bodyPr/>
        <a:lstStyle/>
        <a:p>
          <a:endParaRPr lang="en-US"/>
        </a:p>
      </dgm:t>
    </dgm:pt>
    <dgm:pt modelId="{582CBB29-7ED2-4225-A8FC-F5D37D446822}">
      <dgm:prSet/>
      <dgm:spPr/>
      <dgm:t>
        <a:bodyPr/>
        <a:lstStyle/>
        <a:p>
          <a:r>
            <a:rPr lang="en-US" dirty="0" smtClean="0"/>
            <a:t>Other statewide user requirements: Immediate</a:t>
          </a:r>
          <a:endParaRPr lang="en-US" dirty="0"/>
        </a:p>
      </dgm:t>
    </dgm:pt>
    <dgm:pt modelId="{E601A3B6-42F9-4745-AD04-2377BE4B78BE}" type="parTrans" cxnId="{7E31850D-5417-4B4F-8222-7F4109A4D313}">
      <dgm:prSet/>
      <dgm:spPr/>
      <dgm:t>
        <a:bodyPr/>
        <a:lstStyle/>
        <a:p>
          <a:endParaRPr lang="en-US"/>
        </a:p>
      </dgm:t>
    </dgm:pt>
    <dgm:pt modelId="{F9A1FBA2-5ECB-42CF-9C4E-FDE95C6CDC02}" type="sibTrans" cxnId="{7E31850D-5417-4B4F-8222-7F4109A4D313}">
      <dgm:prSet/>
      <dgm:spPr/>
      <dgm:t>
        <a:bodyPr/>
        <a:lstStyle/>
        <a:p>
          <a:endParaRPr lang="en-US"/>
        </a:p>
      </dgm:t>
    </dgm:pt>
    <dgm:pt modelId="{C6E3983A-14E5-4D61-B749-1F9DA41922C7}">
      <dgm:prSet/>
      <dgm:spPr/>
      <dgm:t>
        <a:bodyPr/>
        <a:lstStyle/>
        <a:p>
          <a:r>
            <a:rPr lang="en-US" dirty="0" smtClean="0"/>
            <a:t>Alaska’s mapping needs have been neglected for 50 years; unmet needs in Alaska are dire, especially aviation safety</a:t>
          </a:r>
          <a:endParaRPr lang="en-US" dirty="0"/>
        </a:p>
      </dgm:t>
    </dgm:pt>
    <dgm:pt modelId="{56CDE4EB-6C35-46AD-AB1C-E8A97C8E98CD}" type="parTrans" cxnId="{044DF4BD-EB8F-42ED-99B3-07C1F3099BCA}">
      <dgm:prSet/>
      <dgm:spPr/>
      <dgm:t>
        <a:bodyPr/>
        <a:lstStyle/>
        <a:p>
          <a:endParaRPr lang="en-US"/>
        </a:p>
      </dgm:t>
    </dgm:pt>
    <dgm:pt modelId="{449DEA90-8E2B-478A-97B4-A36DC4D76714}" type="sibTrans" cxnId="{044DF4BD-EB8F-42ED-99B3-07C1F3099BCA}">
      <dgm:prSet/>
      <dgm:spPr/>
      <dgm:t>
        <a:bodyPr/>
        <a:lstStyle/>
        <a:p>
          <a:endParaRPr lang="en-US"/>
        </a:p>
      </dgm:t>
    </dgm:pt>
    <dgm:pt modelId="{BCC98880-82CA-4F27-8F76-5070E30AD73D}">
      <dgm:prSet/>
      <dgm:spPr/>
      <dgm:t>
        <a:bodyPr/>
        <a:lstStyle/>
        <a:p>
          <a:r>
            <a:rPr lang="en-US" dirty="0" smtClean="0"/>
            <a:t>Only airborne mapping options can satisfy AK’s technical and accuracy requirements</a:t>
          </a:r>
          <a:endParaRPr lang="en-US" dirty="0"/>
        </a:p>
      </dgm:t>
    </dgm:pt>
    <dgm:pt modelId="{7ABB8E46-E418-4941-852A-BF416C5EDE0E}" type="parTrans" cxnId="{20CFDE36-E3C9-4B0C-ABD0-52118F880D0A}">
      <dgm:prSet/>
      <dgm:spPr/>
      <dgm:t>
        <a:bodyPr/>
        <a:lstStyle/>
        <a:p>
          <a:endParaRPr lang="en-US"/>
        </a:p>
      </dgm:t>
    </dgm:pt>
    <dgm:pt modelId="{87689C4A-B21E-4B6E-8208-070D1F331BEC}" type="sibTrans" cxnId="{20CFDE36-E3C9-4B0C-ABD0-52118F880D0A}">
      <dgm:prSet/>
      <dgm:spPr/>
      <dgm:t>
        <a:bodyPr/>
        <a:lstStyle/>
        <a:p>
          <a:endParaRPr lang="en-US"/>
        </a:p>
      </dgm:t>
    </dgm:pt>
    <dgm:pt modelId="{17D4B78C-8DC4-4DC0-97D4-FA8B3FB519E6}">
      <dgm:prSet/>
      <dgm:spPr/>
      <dgm:t>
        <a:bodyPr/>
        <a:lstStyle/>
        <a:p>
          <a:r>
            <a:rPr lang="en-US" dirty="0" smtClean="0"/>
            <a:t>Airborne IFSAR costs are significantly less than airborne LiDAR or photogrammetry</a:t>
          </a:r>
          <a:endParaRPr lang="en-US" dirty="0"/>
        </a:p>
      </dgm:t>
    </dgm:pt>
    <dgm:pt modelId="{46140531-0955-4C09-8D64-514345A17BCD}" type="parTrans" cxnId="{AB59426B-22DC-488D-8312-DC5200E2780D}">
      <dgm:prSet/>
      <dgm:spPr/>
      <dgm:t>
        <a:bodyPr/>
        <a:lstStyle/>
        <a:p>
          <a:endParaRPr lang="en-US"/>
        </a:p>
      </dgm:t>
    </dgm:pt>
    <dgm:pt modelId="{94E78E06-F478-49D4-92F8-1BD987A39D40}" type="sibTrans" cxnId="{AB59426B-22DC-488D-8312-DC5200E2780D}">
      <dgm:prSet/>
      <dgm:spPr/>
      <dgm:t>
        <a:bodyPr/>
        <a:lstStyle/>
        <a:p>
          <a:endParaRPr lang="en-US"/>
        </a:p>
      </dgm:t>
    </dgm:pt>
    <dgm:pt modelId="{37013E3D-4362-4768-9AD4-DA42E2EE3EFA}">
      <dgm:prSet/>
      <dgm:spPr/>
      <dgm:t>
        <a:bodyPr/>
        <a:lstStyle/>
        <a:p>
          <a:r>
            <a:rPr lang="en-US" dirty="0" smtClean="0"/>
            <a:t>Multiple contracting options are available to obtain the most cost-effective solution for timely delivery of quality products</a:t>
          </a:r>
          <a:endParaRPr lang="en-US" dirty="0"/>
        </a:p>
      </dgm:t>
    </dgm:pt>
    <dgm:pt modelId="{3191D17D-1CAC-447F-B0C3-1F0BA7048ACF}" type="parTrans" cxnId="{CD5AB222-C047-4FEC-9E7C-5F69D3674D2C}">
      <dgm:prSet/>
      <dgm:spPr/>
      <dgm:t>
        <a:bodyPr/>
        <a:lstStyle/>
        <a:p>
          <a:endParaRPr lang="en-US"/>
        </a:p>
      </dgm:t>
    </dgm:pt>
    <dgm:pt modelId="{93B38AB3-75C3-47F0-83B2-43D82D69CD64}" type="sibTrans" cxnId="{CD5AB222-C047-4FEC-9E7C-5F69D3674D2C}">
      <dgm:prSet/>
      <dgm:spPr/>
      <dgm:t>
        <a:bodyPr/>
        <a:lstStyle/>
        <a:p>
          <a:endParaRPr lang="en-US"/>
        </a:p>
      </dgm:t>
    </dgm:pt>
    <dgm:pt modelId="{30D75B50-F193-4C80-A363-7FA475956981}">
      <dgm:prSet/>
      <dgm:spPr/>
      <dgm:t>
        <a:bodyPr/>
        <a:lstStyle/>
        <a:p>
          <a:r>
            <a:rPr lang="en-US" dirty="0" smtClean="0"/>
            <a:t>20’ contour accuracy or better</a:t>
          </a:r>
          <a:endParaRPr lang="en-US" dirty="0"/>
        </a:p>
      </dgm:t>
    </dgm:pt>
    <dgm:pt modelId="{65029C59-3754-4D14-B575-60A8F8B0FD6D}" type="parTrans" cxnId="{6371B0D2-234F-429A-A90A-98523114EE19}">
      <dgm:prSet/>
      <dgm:spPr/>
      <dgm:t>
        <a:bodyPr/>
        <a:lstStyle/>
        <a:p>
          <a:endParaRPr lang="en-US"/>
        </a:p>
      </dgm:t>
    </dgm:pt>
    <dgm:pt modelId="{F23685B0-442D-47CD-B774-B652A5C3FB0F}" type="sibTrans" cxnId="{6371B0D2-234F-429A-A90A-98523114EE19}">
      <dgm:prSet/>
      <dgm:spPr/>
      <dgm:t>
        <a:bodyPr/>
        <a:lstStyle/>
        <a:p>
          <a:endParaRPr lang="en-US"/>
        </a:p>
      </dgm:t>
    </dgm:pt>
    <dgm:pt modelId="{D3BEAA29-6EF5-46FA-B4D4-5C6C22CF9FCD}">
      <dgm:prSet/>
      <dgm:spPr/>
      <dgm:t>
        <a:bodyPr/>
        <a:lstStyle/>
        <a:p>
          <a:r>
            <a:rPr lang="en-US" dirty="0" smtClean="0"/>
            <a:t>Need both federal and state funding</a:t>
          </a:r>
          <a:endParaRPr lang="en-US" dirty="0"/>
        </a:p>
      </dgm:t>
    </dgm:pt>
    <dgm:pt modelId="{05407562-C87F-4F11-8E4D-03DA17938B0C}" type="parTrans" cxnId="{B32A0C80-4C56-463D-83A3-277CE86AB3E6}">
      <dgm:prSet/>
      <dgm:spPr/>
      <dgm:t>
        <a:bodyPr/>
        <a:lstStyle/>
        <a:p>
          <a:endParaRPr lang="en-US"/>
        </a:p>
      </dgm:t>
    </dgm:pt>
    <dgm:pt modelId="{9F9A5BF2-6E7E-476B-9DE3-226EF4032637}" type="sibTrans" cxnId="{B32A0C80-4C56-463D-83A3-277CE86AB3E6}">
      <dgm:prSet/>
      <dgm:spPr/>
      <dgm:t>
        <a:bodyPr/>
        <a:lstStyle/>
        <a:p>
          <a:endParaRPr lang="en-US"/>
        </a:p>
      </dgm:t>
    </dgm:pt>
    <dgm:pt modelId="{AE5069E8-CAC1-4563-AECB-28483956CB85}">
      <dgm:prSet/>
      <dgm:spPr/>
      <dgm:t>
        <a:bodyPr/>
        <a:lstStyle/>
        <a:p>
          <a:r>
            <a:rPr lang="en-US" dirty="0" smtClean="0"/>
            <a:t>Both DSM and DTM, especially mountain peaks, ridgelines and hydrology</a:t>
          </a:r>
          <a:endParaRPr lang="en-US" dirty="0"/>
        </a:p>
      </dgm:t>
    </dgm:pt>
    <dgm:pt modelId="{D6D50FBE-7A8A-4B57-8DB3-4B68A87E09A3}" type="sibTrans" cxnId="{B90F50A7-BE17-458F-97F6-BE6D55739546}">
      <dgm:prSet/>
      <dgm:spPr/>
      <dgm:t>
        <a:bodyPr/>
        <a:lstStyle/>
        <a:p>
          <a:endParaRPr lang="en-US"/>
        </a:p>
      </dgm:t>
    </dgm:pt>
    <dgm:pt modelId="{1F255F2B-562B-4077-82ED-C785182AC8E0}" type="parTrans" cxnId="{B90F50A7-BE17-458F-97F6-BE6D55739546}">
      <dgm:prSet/>
      <dgm:spPr/>
      <dgm:t>
        <a:bodyPr/>
        <a:lstStyle/>
        <a:p>
          <a:endParaRPr lang="en-US"/>
        </a:p>
      </dgm:t>
    </dgm:pt>
    <dgm:pt modelId="{3599885D-4CEF-4E28-9B4D-4C75603D9CEA}">
      <dgm:prSet/>
      <dgm:spPr/>
      <dgm:t>
        <a:bodyPr/>
        <a:lstStyle/>
        <a:p>
          <a:r>
            <a:rPr lang="en-US" dirty="0" smtClean="0"/>
            <a:t>Technology that overcomes adverse weather conditions</a:t>
          </a:r>
          <a:endParaRPr lang="en-US" dirty="0"/>
        </a:p>
      </dgm:t>
    </dgm:pt>
    <dgm:pt modelId="{0A2AB092-C9D3-490C-AFF1-D275726EF5C0}" type="sibTrans" cxnId="{C1F22C35-8CD7-40C2-BBA4-241758BF7378}">
      <dgm:prSet/>
      <dgm:spPr/>
      <dgm:t>
        <a:bodyPr/>
        <a:lstStyle/>
        <a:p>
          <a:endParaRPr lang="en-US"/>
        </a:p>
      </dgm:t>
    </dgm:pt>
    <dgm:pt modelId="{F2D9125A-5E35-4A4F-BC97-68E623853958}" type="parTrans" cxnId="{C1F22C35-8CD7-40C2-BBA4-241758BF7378}">
      <dgm:prSet/>
      <dgm:spPr/>
      <dgm:t>
        <a:bodyPr/>
        <a:lstStyle/>
        <a:p>
          <a:endParaRPr lang="en-US"/>
        </a:p>
      </dgm:t>
    </dgm:pt>
    <dgm:pt modelId="{AFE662B6-BB06-4BAE-AAF5-5E60016A5E8A}">
      <dgm:prSet/>
      <dgm:spPr/>
      <dgm:t>
        <a:bodyPr/>
        <a:lstStyle/>
        <a:p>
          <a:r>
            <a:rPr lang="en-US" dirty="0" smtClean="0"/>
            <a:t>Technology that maps snow-capped mountains &amp; glaciers</a:t>
          </a:r>
          <a:endParaRPr lang="en-US" dirty="0"/>
        </a:p>
      </dgm:t>
    </dgm:pt>
    <dgm:pt modelId="{177BD34E-89F7-4B92-88DA-4D71070C4136}" type="sibTrans" cxnId="{2A034F74-0C59-44AB-BBA5-6CB7CB60A3A9}">
      <dgm:prSet/>
      <dgm:spPr/>
      <dgm:t>
        <a:bodyPr/>
        <a:lstStyle/>
        <a:p>
          <a:endParaRPr lang="en-US"/>
        </a:p>
      </dgm:t>
    </dgm:pt>
    <dgm:pt modelId="{39245390-F453-451E-A47E-EDDDE1A59D1D}" type="parTrans" cxnId="{2A034F74-0C59-44AB-BBA5-6CB7CB60A3A9}">
      <dgm:prSet/>
      <dgm:spPr/>
      <dgm:t>
        <a:bodyPr/>
        <a:lstStyle/>
        <a:p>
          <a:endParaRPr lang="en-US"/>
        </a:p>
      </dgm:t>
    </dgm:pt>
    <dgm:pt modelId="{40C4ECF9-455E-4C87-8571-2AA7899AA071}">
      <dgm:prSet/>
      <dgm:spPr/>
      <dgm:t>
        <a:bodyPr/>
        <a:lstStyle/>
        <a:p>
          <a:r>
            <a:rPr lang="en-US" dirty="0" smtClean="0"/>
            <a:t>Technology that is cost-effective</a:t>
          </a:r>
          <a:endParaRPr lang="en-US" dirty="0"/>
        </a:p>
      </dgm:t>
    </dgm:pt>
    <dgm:pt modelId="{A5F51853-8020-4084-AEF0-1B15986AE34C}" type="sibTrans" cxnId="{33EAF906-C403-4AF9-B997-BEAAE838ED2F}">
      <dgm:prSet/>
      <dgm:spPr/>
      <dgm:t>
        <a:bodyPr/>
        <a:lstStyle/>
        <a:p>
          <a:endParaRPr lang="en-US"/>
        </a:p>
      </dgm:t>
    </dgm:pt>
    <dgm:pt modelId="{CADA544A-A578-4CC9-8D7E-9DD50939AB60}" type="parTrans" cxnId="{33EAF906-C403-4AF9-B997-BEAAE838ED2F}">
      <dgm:prSet/>
      <dgm:spPr/>
      <dgm:t>
        <a:bodyPr/>
        <a:lstStyle/>
        <a:p>
          <a:endParaRPr lang="en-US"/>
        </a:p>
      </dgm:t>
    </dgm:pt>
    <dgm:pt modelId="{8D7A44CB-54C6-4C90-AFE0-92CD3F8E7C96}" type="pres">
      <dgm:prSet presAssocID="{DFA931D3-6710-4F5E-ADAD-E89AA37436CD}" presName="Name0" presStyleCnt="0">
        <dgm:presLayoutVars>
          <dgm:dir/>
          <dgm:animLvl val="lvl"/>
          <dgm:resizeHandles val="exact"/>
        </dgm:presLayoutVars>
      </dgm:prSet>
      <dgm:spPr/>
      <dgm:t>
        <a:bodyPr/>
        <a:lstStyle/>
        <a:p>
          <a:endParaRPr lang="en-US"/>
        </a:p>
      </dgm:t>
    </dgm:pt>
    <dgm:pt modelId="{01E3CC83-9650-45C8-9BDA-32C0DA5F63D3}" type="pres">
      <dgm:prSet presAssocID="{9B0E0D03-2EA3-4B9E-AF32-EFA934AC8550}" presName="composite" presStyleCnt="0"/>
      <dgm:spPr/>
    </dgm:pt>
    <dgm:pt modelId="{D53E8D2A-27E0-4E47-A478-C93D8469B808}" type="pres">
      <dgm:prSet presAssocID="{9B0E0D03-2EA3-4B9E-AF32-EFA934AC8550}" presName="parTx" presStyleLbl="alignNode1" presStyleIdx="0" presStyleCnt="3">
        <dgm:presLayoutVars>
          <dgm:chMax val="0"/>
          <dgm:chPref val="0"/>
          <dgm:bulletEnabled val="1"/>
        </dgm:presLayoutVars>
      </dgm:prSet>
      <dgm:spPr/>
      <dgm:t>
        <a:bodyPr/>
        <a:lstStyle/>
        <a:p>
          <a:endParaRPr lang="en-US"/>
        </a:p>
      </dgm:t>
    </dgm:pt>
    <dgm:pt modelId="{D0990810-D006-474B-B589-5186C4BF10AD}" type="pres">
      <dgm:prSet presAssocID="{9B0E0D03-2EA3-4B9E-AF32-EFA934AC8550}" presName="desTx" presStyleLbl="alignAccFollowNode1" presStyleIdx="0" presStyleCnt="3" custLinFactNeighborX="-103" custLinFactNeighborY="4946">
        <dgm:presLayoutVars>
          <dgm:bulletEnabled val="1"/>
        </dgm:presLayoutVars>
      </dgm:prSet>
      <dgm:spPr/>
      <dgm:t>
        <a:bodyPr/>
        <a:lstStyle/>
        <a:p>
          <a:endParaRPr lang="en-US"/>
        </a:p>
      </dgm:t>
    </dgm:pt>
    <dgm:pt modelId="{994CAFDE-7871-412D-995A-AE991B1019C7}" type="pres">
      <dgm:prSet presAssocID="{BBEB631A-3986-4AB8-81B6-112FB534BCCA}" presName="space" presStyleCnt="0"/>
      <dgm:spPr/>
    </dgm:pt>
    <dgm:pt modelId="{6E27A141-266C-4120-86E1-E7A2913A4E26}" type="pres">
      <dgm:prSet presAssocID="{D72A3751-37D7-447B-A751-8D37791F1B4C}" presName="composite" presStyleCnt="0"/>
      <dgm:spPr/>
    </dgm:pt>
    <dgm:pt modelId="{0C27B98F-C686-481D-9CDA-869DA82086AC}" type="pres">
      <dgm:prSet presAssocID="{D72A3751-37D7-447B-A751-8D37791F1B4C}" presName="parTx" presStyleLbl="alignNode1" presStyleIdx="1" presStyleCnt="3">
        <dgm:presLayoutVars>
          <dgm:chMax val="0"/>
          <dgm:chPref val="0"/>
          <dgm:bulletEnabled val="1"/>
        </dgm:presLayoutVars>
      </dgm:prSet>
      <dgm:spPr/>
      <dgm:t>
        <a:bodyPr/>
        <a:lstStyle/>
        <a:p>
          <a:endParaRPr lang="en-US"/>
        </a:p>
      </dgm:t>
    </dgm:pt>
    <dgm:pt modelId="{F46D7077-F03A-4918-B877-EB3F2FA6ECAF}" type="pres">
      <dgm:prSet presAssocID="{D72A3751-37D7-447B-A751-8D37791F1B4C}" presName="desTx" presStyleLbl="alignAccFollowNode1" presStyleIdx="1" presStyleCnt="3" custLinFactNeighborX="460" custLinFactNeighborY="2386">
        <dgm:presLayoutVars>
          <dgm:bulletEnabled val="1"/>
        </dgm:presLayoutVars>
      </dgm:prSet>
      <dgm:spPr/>
      <dgm:t>
        <a:bodyPr/>
        <a:lstStyle/>
        <a:p>
          <a:endParaRPr lang="en-US"/>
        </a:p>
      </dgm:t>
    </dgm:pt>
    <dgm:pt modelId="{892BDC2A-C29E-435F-9D8C-1A406845A12E}" type="pres">
      <dgm:prSet presAssocID="{F2BA7B58-25B2-404C-AD51-1ED525F46B45}" presName="space" presStyleCnt="0"/>
      <dgm:spPr/>
    </dgm:pt>
    <dgm:pt modelId="{9ED77552-3012-440E-8B85-705CC379BB41}" type="pres">
      <dgm:prSet presAssocID="{48624205-D511-4A73-A619-90C488D74CE9}" presName="composite" presStyleCnt="0"/>
      <dgm:spPr/>
    </dgm:pt>
    <dgm:pt modelId="{A823A214-6E3F-40B9-8625-6A47B9059A48}" type="pres">
      <dgm:prSet presAssocID="{48624205-D511-4A73-A619-90C488D74CE9}" presName="parTx" presStyleLbl="alignNode1" presStyleIdx="2" presStyleCnt="3">
        <dgm:presLayoutVars>
          <dgm:chMax val="0"/>
          <dgm:chPref val="0"/>
          <dgm:bulletEnabled val="1"/>
        </dgm:presLayoutVars>
      </dgm:prSet>
      <dgm:spPr/>
      <dgm:t>
        <a:bodyPr/>
        <a:lstStyle/>
        <a:p>
          <a:endParaRPr lang="en-US"/>
        </a:p>
      </dgm:t>
    </dgm:pt>
    <dgm:pt modelId="{80D08B7F-A777-4BB3-8223-F7CE3FDF014B}" type="pres">
      <dgm:prSet presAssocID="{48624205-D511-4A73-A619-90C488D74CE9}" presName="desTx" presStyleLbl="alignAccFollowNode1" presStyleIdx="2" presStyleCnt="3" custLinFactNeighborY="4352">
        <dgm:presLayoutVars>
          <dgm:bulletEnabled val="1"/>
        </dgm:presLayoutVars>
      </dgm:prSet>
      <dgm:spPr/>
      <dgm:t>
        <a:bodyPr/>
        <a:lstStyle/>
        <a:p>
          <a:endParaRPr lang="en-US"/>
        </a:p>
      </dgm:t>
    </dgm:pt>
  </dgm:ptLst>
  <dgm:cxnLst>
    <dgm:cxn modelId="{4830D808-D1B7-433D-A604-69CE129F78B2}" type="presOf" srcId="{D3BEAA29-6EF5-46FA-B4D4-5C6C22CF9FCD}" destId="{80D08B7F-A777-4BB3-8223-F7CE3FDF014B}" srcOrd="0" destOrd="3" presId="urn:microsoft.com/office/officeart/2005/8/layout/hList1"/>
    <dgm:cxn modelId="{EDEE9B87-C7B8-4AC6-8267-9CA8510D7910}" srcId="{DFA931D3-6710-4F5E-ADAD-E89AA37436CD}" destId="{48624205-D511-4A73-A619-90C488D74CE9}" srcOrd="2" destOrd="0" parTransId="{231686AD-440F-4B86-BE10-CA28345CB1CF}" sibTransId="{48BC85AC-B7BC-47D4-A5A5-45D02272B4DF}"/>
    <dgm:cxn modelId="{25FB3E62-F1E0-4ABF-8851-E2A85891B2FF}" type="presOf" srcId="{AFE662B6-BB06-4BAE-AAF5-5E60016A5E8A}" destId="{F46D7077-F03A-4918-B877-EB3F2FA6ECAF}" srcOrd="0" destOrd="3" presId="urn:microsoft.com/office/officeart/2005/8/layout/hList1"/>
    <dgm:cxn modelId="{9AEFA080-2A42-48DD-BBDB-0E0200BDED8E}" type="presOf" srcId="{D72A3751-37D7-447B-A751-8D37791F1B4C}" destId="{0C27B98F-C686-481D-9CDA-869DA82086AC}" srcOrd="0" destOrd="0" presId="urn:microsoft.com/office/officeart/2005/8/layout/hList1"/>
    <dgm:cxn modelId="{08E75244-9ACB-491E-AD34-9F45EBBE8371}" type="presOf" srcId="{37013E3D-4362-4768-9AD4-DA42E2EE3EFA}" destId="{80D08B7F-A777-4BB3-8223-F7CE3FDF014B}" srcOrd="0" destOrd="2" presId="urn:microsoft.com/office/officeart/2005/8/layout/hList1"/>
    <dgm:cxn modelId="{696CA6DB-CF24-4833-BD2C-B69E1CBEA4C8}" type="presOf" srcId="{AE5069E8-CAC1-4563-AECB-28483956CB85}" destId="{F46D7077-F03A-4918-B877-EB3F2FA6ECAF}" srcOrd="0" destOrd="1" presId="urn:microsoft.com/office/officeart/2005/8/layout/hList1"/>
    <dgm:cxn modelId="{229CEB08-E678-4715-AC0B-A3785633F59D}" srcId="{DFA931D3-6710-4F5E-ADAD-E89AA37436CD}" destId="{D72A3751-37D7-447B-A751-8D37791F1B4C}" srcOrd="1" destOrd="0" parTransId="{99ADC923-1521-4ABA-9405-77C616FFCEB8}" sibTransId="{F2BA7B58-25B2-404C-AD51-1ED525F46B45}"/>
    <dgm:cxn modelId="{6371B0D2-234F-429A-A90A-98523114EE19}" srcId="{D72A3751-37D7-447B-A751-8D37791F1B4C}" destId="{30D75B50-F193-4C80-A363-7FA475956981}" srcOrd="0" destOrd="0" parTransId="{65029C59-3754-4D14-B575-60A8F8B0FD6D}" sibTransId="{F23685B0-442D-47CD-B774-B652A5C3FB0F}"/>
    <dgm:cxn modelId="{B32A0C80-4C56-463D-83A3-277CE86AB3E6}" srcId="{48624205-D511-4A73-A619-90C488D74CE9}" destId="{D3BEAA29-6EF5-46FA-B4D4-5C6C22CF9FCD}" srcOrd="3" destOrd="0" parTransId="{05407562-C87F-4F11-8E4D-03DA17938B0C}" sibTransId="{9F9A5BF2-6E7E-476B-9DE3-226EF4032637}"/>
    <dgm:cxn modelId="{281606E7-09C5-4880-B43A-C6FC0D1F4E4A}" type="presOf" srcId="{17D4B78C-8DC4-4DC0-97D4-FA8B3FB519E6}" destId="{80D08B7F-A777-4BB3-8223-F7CE3FDF014B}" srcOrd="0" destOrd="1" presId="urn:microsoft.com/office/officeart/2005/8/layout/hList1"/>
    <dgm:cxn modelId="{B90F50A7-BE17-458F-97F6-BE6D55739546}" srcId="{D72A3751-37D7-447B-A751-8D37791F1B4C}" destId="{AE5069E8-CAC1-4563-AECB-28483956CB85}" srcOrd="1" destOrd="0" parTransId="{1F255F2B-562B-4077-82ED-C785182AC8E0}" sibTransId="{D6D50FBE-7A8A-4B57-8DB3-4B68A87E09A3}"/>
    <dgm:cxn modelId="{7E31850D-5417-4B4F-8222-7F4109A4D313}" srcId="{9B0E0D03-2EA3-4B9E-AF32-EFA934AC8550}" destId="{582CBB29-7ED2-4225-A8FC-F5D37D446822}" srcOrd="2" destOrd="0" parTransId="{E601A3B6-42F9-4745-AD04-2377BE4B78BE}" sibTransId="{F9A1FBA2-5ECB-42CF-9C4E-FDE95C6CDC02}"/>
    <dgm:cxn modelId="{A7150762-07BE-4CA1-9271-9CAEB5BF3C0D}" type="presOf" srcId="{675511DC-4883-40C7-BB5B-BC0D4B87AE20}" destId="{D0990810-D006-474B-B589-5186C4BF10AD}" srcOrd="0" destOrd="1" presId="urn:microsoft.com/office/officeart/2005/8/layout/hList1"/>
    <dgm:cxn modelId="{044DF4BD-EB8F-42ED-99B3-07C1F3099BCA}" srcId="{9B0E0D03-2EA3-4B9E-AF32-EFA934AC8550}" destId="{C6E3983A-14E5-4D61-B749-1F9DA41922C7}" srcOrd="3" destOrd="0" parTransId="{56CDE4EB-6C35-46AD-AB1C-E8A97C8E98CD}" sibTransId="{449DEA90-8E2B-478A-97B4-A36DC4D76714}"/>
    <dgm:cxn modelId="{33EAF906-C403-4AF9-B997-BEAAE838ED2F}" srcId="{D72A3751-37D7-447B-A751-8D37791F1B4C}" destId="{40C4ECF9-455E-4C87-8571-2AA7899AA071}" srcOrd="4" destOrd="0" parTransId="{CADA544A-A578-4CC9-8D7E-9DD50939AB60}" sibTransId="{A5F51853-8020-4084-AEF0-1B15986AE34C}"/>
    <dgm:cxn modelId="{AB59426B-22DC-488D-8312-DC5200E2780D}" srcId="{48624205-D511-4A73-A619-90C488D74CE9}" destId="{17D4B78C-8DC4-4DC0-97D4-FA8B3FB519E6}" srcOrd="1" destOrd="0" parTransId="{46140531-0955-4C09-8D64-514345A17BCD}" sibTransId="{94E78E06-F478-49D4-92F8-1BD987A39D40}"/>
    <dgm:cxn modelId="{2E03BA25-63F3-4E1E-83B6-E07CB1B04151}" srcId="{9B0E0D03-2EA3-4B9E-AF32-EFA934AC8550}" destId="{675511DC-4883-40C7-BB5B-BC0D4B87AE20}" srcOrd="1" destOrd="0" parTransId="{8479F0B0-5F19-4C90-ABA8-476E371C05E4}" sibTransId="{C0948BB9-131F-4BF7-864D-47F8F73C8B7D}"/>
    <dgm:cxn modelId="{5C6688E9-31C6-4624-836C-3043BAEC7B33}" type="presOf" srcId="{40C4ECF9-455E-4C87-8571-2AA7899AA071}" destId="{F46D7077-F03A-4918-B877-EB3F2FA6ECAF}" srcOrd="0" destOrd="4" presId="urn:microsoft.com/office/officeart/2005/8/layout/hList1"/>
    <dgm:cxn modelId="{B666BD1A-C3F4-447D-A078-97B6011F0FC1}" srcId="{9B0E0D03-2EA3-4B9E-AF32-EFA934AC8550}" destId="{335168AC-62C0-41C7-BAB8-59AACED53FD5}" srcOrd="0" destOrd="0" parTransId="{20EA7361-4E9A-494A-BE1F-DF94ABE43EA7}" sibTransId="{3D97E151-ECAC-4C24-923E-8722E71B193A}"/>
    <dgm:cxn modelId="{0F1A1908-8937-46FB-808A-5C788D225099}" type="presOf" srcId="{9B0E0D03-2EA3-4B9E-AF32-EFA934AC8550}" destId="{D53E8D2A-27E0-4E47-A478-C93D8469B808}" srcOrd="0" destOrd="0" presId="urn:microsoft.com/office/officeart/2005/8/layout/hList1"/>
    <dgm:cxn modelId="{C1F22C35-8CD7-40C2-BBA4-241758BF7378}" srcId="{D72A3751-37D7-447B-A751-8D37791F1B4C}" destId="{3599885D-4CEF-4E28-9B4D-4C75603D9CEA}" srcOrd="2" destOrd="0" parTransId="{F2D9125A-5E35-4A4F-BC97-68E623853958}" sibTransId="{0A2AB092-C9D3-490C-AFF1-D275726EF5C0}"/>
    <dgm:cxn modelId="{929E7803-8BC3-44D7-A0BF-A541A7AAFE55}" type="presOf" srcId="{C6E3983A-14E5-4D61-B749-1F9DA41922C7}" destId="{D0990810-D006-474B-B589-5186C4BF10AD}" srcOrd="0" destOrd="3" presId="urn:microsoft.com/office/officeart/2005/8/layout/hList1"/>
    <dgm:cxn modelId="{2C89FE63-1596-4270-AAAC-ABF25744A502}" type="presOf" srcId="{BCC98880-82CA-4F27-8F76-5070E30AD73D}" destId="{80D08B7F-A777-4BB3-8223-F7CE3FDF014B}" srcOrd="0" destOrd="0" presId="urn:microsoft.com/office/officeart/2005/8/layout/hList1"/>
    <dgm:cxn modelId="{E8BE8E07-F2A6-40FD-807A-833ECD739BC8}" type="presOf" srcId="{582CBB29-7ED2-4225-A8FC-F5D37D446822}" destId="{D0990810-D006-474B-B589-5186C4BF10AD}" srcOrd="0" destOrd="2" presId="urn:microsoft.com/office/officeart/2005/8/layout/hList1"/>
    <dgm:cxn modelId="{CA7518EA-FEA5-4E11-89A1-E8DB63046C51}" type="presOf" srcId="{DFA931D3-6710-4F5E-ADAD-E89AA37436CD}" destId="{8D7A44CB-54C6-4C90-AFE0-92CD3F8E7C96}" srcOrd="0" destOrd="0" presId="urn:microsoft.com/office/officeart/2005/8/layout/hList1"/>
    <dgm:cxn modelId="{CD5AB222-C047-4FEC-9E7C-5F69D3674D2C}" srcId="{48624205-D511-4A73-A619-90C488D74CE9}" destId="{37013E3D-4362-4768-9AD4-DA42E2EE3EFA}" srcOrd="2" destOrd="0" parTransId="{3191D17D-1CAC-447F-B0C3-1F0BA7048ACF}" sibTransId="{93B38AB3-75C3-47F0-83B2-43D82D69CD64}"/>
    <dgm:cxn modelId="{2A034F74-0C59-44AB-BBA5-6CB7CB60A3A9}" srcId="{D72A3751-37D7-447B-A751-8D37791F1B4C}" destId="{AFE662B6-BB06-4BAE-AAF5-5E60016A5E8A}" srcOrd="3" destOrd="0" parTransId="{39245390-F453-451E-A47E-EDDDE1A59D1D}" sibTransId="{177BD34E-89F7-4B92-88DA-4D71070C4136}"/>
    <dgm:cxn modelId="{3CBE2DA4-3439-4FB2-A6E2-1FAAE88B16F2}" type="presOf" srcId="{3599885D-4CEF-4E28-9B4D-4C75603D9CEA}" destId="{F46D7077-F03A-4918-B877-EB3F2FA6ECAF}" srcOrd="0" destOrd="2" presId="urn:microsoft.com/office/officeart/2005/8/layout/hList1"/>
    <dgm:cxn modelId="{1A8A042E-5F38-4BF8-92C3-E13E93F98018}" srcId="{DFA931D3-6710-4F5E-ADAD-E89AA37436CD}" destId="{9B0E0D03-2EA3-4B9E-AF32-EFA934AC8550}" srcOrd="0" destOrd="0" parTransId="{56B50BA5-8508-4807-9075-91FCB5051AAB}" sibTransId="{BBEB631A-3986-4AB8-81B6-112FB534BCCA}"/>
    <dgm:cxn modelId="{20CFDE36-E3C9-4B0C-ABD0-52118F880D0A}" srcId="{48624205-D511-4A73-A619-90C488D74CE9}" destId="{BCC98880-82CA-4F27-8F76-5070E30AD73D}" srcOrd="0" destOrd="0" parTransId="{7ABB8E46-E418-4941-852A-BF416C5EDE0E}" sibTransId="{87689C4A-B21E-4B6E-8208-070D1F331BEC}"/>
    <dgm:cxn modelId="{742FD21E-BBD4-42CF-B23C-62B306280978}" type="presOf" srcId="{30D75B50-F193-4C80-A363-7FA475956981}" destId="{F46D7077-F03A-4918-B877-EB3F2FA6ECAF}" srcOrd="0" destOrd="0" presId="urn:microsoft.com/office/officeart/2005/8/layout/hList1"/>
    <dgm:cxn modelId="{746370C5-26C1-439C-AF07-0B71906CD285}" type="presOf" srcId="{48624205-D511-4A73-A619-90C488D74CE9}" destId="{A823A214-6E3F-40B9-8625-6A47B9059A48}" srcOrd="0" destOrd="0" presId="urn:microsoft.com/office/officeart/2005/8/layout/hList1"/>
    <dgm:cxn modelId="{B2408C34-6C6A-46D8-8AE4-3D7052EAF994}" type="presOf" srcId="{335168AC-62C0-41C7-BAB8-59AACED53FD5}" destId="{D0990810-D006-474B-B589-5186C4BF10AD}" srcOrd="0" destOrd="0" presId="urn:microsoft.com/office/officeart/2005/8/layout/hList1"/>
    <dgm:cxn modelId="{433EDFB2-9C89-4C81-9BEE-43588179C319}" type="presParOf" srcId="{8D7A44CB-54C6-4C90-AFE0-92CD3F8E7C96}" destId="{01E3CC83-9650-45C8-9BDA-32C0DA5F63D3}" srcOrd="0" destOrd="0" presId="urn:microsoft.com/office/officeart/2005/8/layout/hList1"/>
    <dgm:cxn modelId="{4F1E2AA9-5CDF-4C8C-B033-4CCCE2CB6314}" type="presParOf" srcId="{01E3CC83-9650-45C8-9BDA-32C0DA5F63D3}" destId="{D53E8D2A-27E0-4E47-A478-C93D8469B808}" srcOrd="0" destOrd="0" presId="urn:microsoft.com/office/officeart/2005/8/layout/hList1"/>
    <dgm:cxn modelId="{072057B4-A934-401E-8B96-AD61C6C1A51A}" type="presParOf" srcId="{01E3CC83-9650-45C8-9BDA-32C0DA5F63D3}" destId="{D0990810-D006-474B-B589-5186C4BF10AD}" srcOrd="1" destOrd="0" presId="urn:microsoft.com/office/officeart/2005/8/layout/hList1"/>
    <dgm:cxn modelId="{2D55955C-DB72-4ED8-A40C-90104A062189}" type="presParOf" srcId="{8D7A44CB-54C6-4C90-AFE0-92CD3F8E7C96}" destId="{994CAFDE-7871-412D-995A-AE991B1019C7}" srcOrd="1" destOrd="0" presId="urn:microsoft.com/office/officeart/2005/8/layout/hList1"/>
    <dgm:cxn modelId="{E1178942-CE1B-4316-89E1-AAD6FBF89BA7}" type="presParOf" srcId="{8D7A44CB-54C6-4C90-AFE0-92CD3F8E7C96}" destId="{6E27A141-266C-4120-86E1-E7A2913A4E26}" srcOrd="2" destOrd="0" presId="urn:microsoft.com/office/officeart/2005/8/layout/hList1"/>
    <dgm:cxn modelId="{9821A7A4-5D80-410C-A840-8DC7E56A8711}" type="presParOf" srcId="{6E27A141-266C-4120-86E1-E7A2913A4E26}" destId="{0C27B98F-C686-481D-9CDA-869DA82086AC}" srcOrd="0" destOrd="0" presId="urn:microsoft.com/office/officeart/2005/8/layout/hList1"/>
    <dgm:cxn modelId="{99934E67-46C1-4C56-8E3E-717D9D529CBB}" type="presParOf" srcId="{6E27A141-266C-4120-86E1-E7A2913A4E26}" destId="{F46D7077-F03A-4918-B877-EB3F2FA6ECAF}" srcOrd="1" destOrd="0" presId="urn:microsoft.com/office/officeart/2005/8/layout/hList1"/>
    <dgm:cxn modelId="{3CC35C1C-EB65-49E9-89B3-D2E3694359DB}" type="presParOf" srcId="{8D7A44CB-54C6-4C90-AFE0-92CD3F8E7C96}" destId="{892BDC2A-C29E-435F-9D8C-1A406845A12E}" srcOrd="3" destOrd="0" presId="urn:microsoft.com/office/officeart/2005/8/layout/hList1"/>
    <dgm:cxn modelId="{017607CB-E040-4B57-983E-DA16231163D4}" type="presParOf" srcId="{8D7A44CB-54C6-4C90-AFE0-92CD3F8E7C96}" destId="{9ED77552-3012-440E-8B85-705CC379BB41}" srcOrd="4" destOrd="0" presId="urn:microsoft.com/office/officeart/2005/8/layout/hList1"/>
    <dgm:cxn modelId="{ECE6564F-61A0-4BF7-A3C3-87931614599B}" type="presParOf" srcId="{9ED77552-3012-440E-8B85-705CC379BB41}" destId="{A823A214-6E3F-40B9-8625-6A47B9059A48}" srcOrd="0" destOrd="0" presId="urn:microsoft.com/office/officeart/2005/8/layout/hList1"/>
    <dgm:cxn modelId="{9D39D074-A5B3-45C3-8023-6F8A46D5BD9B}" type="presParOf" srcId="{9ED77552-3012-440E-8B85-705CC379BB41}" destId="{80D08B7F-A777-4BB3-8223-F7CE3FDF014B}"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5" tIns="45718" rIns="91435" bIns="45718"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35" tIns="45718" rIns="91435" bIns="45718" rtlCol="0"/>
          <a:lstStyle>
            <a:lvl1pPr algn="r" fontAlgn="auto">
              <a:spcBef>
                <a:spcPts val="0"/>
              </a:spcBef>
              <a:spcAft>
                <a:spcPts val="0"/>
              </a:spcAft>
              <a:defRPr sz="1200">
                <a:latin typeface="+mn-lt"/>
              </a:defRPr>
            </a:lvl1pPr>
          </a:lstStyle>
          <a:p>
            <a:pPr>
              <a:defRPr/>
            </a:pPr>
            <a:fld id="{03ECA5A5-84CD-4E84-8600-0E0BAC3400C3}" type="datetimeFigureOut">
              <a:rPr lang="en-US"/>
              <a:pPr>
                <a:defRPr/>
              </a:pPr>
              <a:t>2/24/2011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35" tIns="45718" rIns="91435" bIns="45718"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35" tIns="45718" rIns="91435" bIns="45718" rtlCol="0" anchor="b"/>
          <a:lstStyle>
            <a:lvl1pPr algn="r" fontAlgn="auto">
              <a:spcBef>
                <a:spcPts val="0"/>
              </a:spcBef>
              <a:spcAft>
                <a:spcPts val="0"/>
              </a:spcAft>
              <a:defRPr sz="1200">
                <a:latin typeface="+mn-lt"/>
              </a:defRPr>
            </a:lvl1pPr>
          </a:lstStyle>
          <a:p>
            <a:pPr>
              <a:defRPr/>
            </a:pPr>
            <a:fld id="{6A3ADC56-A8F4-4564-BF35-0A499CAD391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5" tIns="45718" rIns="91435" bIns="45718"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35" tIns="45718" rIns="91435" bIns="45718" rtlCol="0"/>
          <a:lstStyle>
            <a:lvl1pPr algn="r" fontAlgn="auto">
              <a:spcBef>
                <a:spcPts val="0"/>
              </a:spcBef>
              <a:spcAft>
                <a:spcPts val="0"/>
              </a:spcAft>
              <a:defRPr sz="1200">
                <a:latin typeface="+mn-lt"/>
              </a:defRPr>
            </a:lvl1pPr>
          </a:lstStyle>
          <a:p>
            <a:pPr>
              <a:defRPr/>
            </a:pPr>
            <a:fld id="{CF994CBB-B7BE-4FA9-A669-4D7D98B956BD}" type="datetimeFigureOut">
              <a:rPr lang="en-US"/>
              <a:pPr>
                <a:defRPr/>
              </a:pPr>
              <a:t>2/24/2011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35" tIns="45718" rIns="91435" bIns="45718"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35" tIns="45718" rIns="91435" bIns="4571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35" tIns="45718" rIns="91435" bIns="45718"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35" tIns="45718" rIns="91435" bIns="45718" rtlCol="0" anchor="b"/>
          <a:lstStyle>
            <a:lvl1pPr algn="r" fontAlgn="auto">
              <a:spcBef>
                <a:spcPts val="0"/>
              </a:spcBef>
              <a:spcAft>
                <a:spcPts val="0"/>
              </a:spcAft>
              <a:defRPr sz="1200">
                <a:latin typeface="+mn-lt"/>
              </a:defRPr>
            </a:lvl1pPr>
          </a:lstStyle>
          <a:p>
            <a:pPr>
              <a:defRPr/>
            </a:pPr>
            <a:fld id="{3539C4F8-F15C-4832-BBD1-93042591F7D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539C4F8-F15C-4832-BBD1-93042591F7D6}"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DAF8631-8470-4E61-A7F5-7EA14CA9A340}" type="slidenum">
              <a:rPr lang="en-US"/>
              <a:pPr>
                <a:defRPr/>
              </a:pPr>
              <a:t>6</a:t>
            </a:fld>
            <a:endParaRPr lang="en-US"/>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xfrm>
            <a:off x="685800" y="4573588"/>
            <a:ext cx="5486400" cy="3884612"/>
          </a:xfrm>
          <a:noFill/>
        </p:spPr>
        <p:txBody>
          <a:bodyPr wrap="square" numCol="1" anchor="t" anchorCtr="0" compatLnSpc="1">
            <a:prstTxWarp prst="textNoShape">
              <a:avLst/>
            </a:prstTxWarp>
          </a:bodyPr>
          <a:lstStyle/>
          <a:p>
            <a:r>
              <a:rPr lang="en-US" smtClean="0"/>
              <a:t>IFSAR flies from relatively high altitudes, covers large areas, and is the least expensive of airborne data acquisition options for broad area coverage.  It will be flown at mean lower low water (MLLW) and will show shorelines accurate to 2 meters.  This technique has had third-party verification &amp; validation by USACE, USGS, USDA, NASA, NGA, and numerous organizations in Germany and the UK.  However, IFSAR will </a:t>
            </a:r>
            <a:r>
              <a:rPr lang="en-US" u="sng" smtClean="0"/>
              <a:t>not</a:t>
            </a:r>
            <a:r>
              <a:rPr lang="en-US" smtClean="0"/>
              <a:t> be used to generate bare-earth DEMs (DTMs) for Louisiana because the existing Lidar DEMs are more accurate.</a:t>
            </a:r>
          </a:p>
          <a:p>
            <a:r>
              <a:rPr lang="en-US" smtClean="0"/>
              <a:t>IFSAR generates a geocoded, orthorectified image that is capable of accurately geolocating structures and other cultural features. It is a rapid mapping system (cloud, fog &amp; haze penetration), day/night acquisition, and guaranteed data acquisition at tide-coordinated times.  Some states and countries use the ortho-rectified radar image (ORI) for ortho-rectification of other high resolution airborne and satellite optical imagery.</a:t>
            </a:r>
          </a:p>
          <a:p>
            <a:r>
              <a:rPr lang="en-US" smtClean="0"/>
              <a:t>Another major advantage of IFSAR is that there is only one temporal epoch, not several epochs as is common with low-flying aircraft.  Therefore, there is minimum cultural change during acquisition.  The entire project area will have identical sensor accuracy, identical data processing techniques, and identical data form and format.  ORI is also valuable for extraction of GIS vector data, especially since it is the least expensive per square mile and can be acquired annually or periodically at other time intervals.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CD15F2-2FC9-4AC8-AE09-6C24216B8C17}" type="slidenum">
              <a:rPr lang="en-US" smtClean="0"/>
              <a:pPr/>
              <a:t>56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539C4F8-F15C-4832-BBD1-93042591F7D6}" type="slidenum">
              <a:rPr lang="en-US" smtClean="0"/>
              <a:pPr>
                <a:defRPr/>
              </a:pPr>
              <a:t>59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539C4F8-F15C-4832-BBD1-93042591F7D6}" type="slidenum">
              <a:rPr lang="en-US" smtClean="0"/>
              <a:pPr>
                <a:defRPr/>
              </a:pPr>
              <a:t>65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40F4AB5-CEF5-465E-904A-7DD9C98A60F9}" type="datetimeFigureOut">
              <a:rPr lang="en-US"/>
              <a:pPr>
                <a:defRPr/>
              </a:pPr>
              <a:t>2/24/2011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E42C20-B629-4087-919B-A6F6BC14621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FF30F24-DD78-407A-A87C-A02374C73641}" type="datetimeFigureOut">
              <a:rPr lang="en-US"/>
              <a:pPr>
                <a:defRPr/>
              </a:pPr>
              <a:t>2/24/2011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54BE10-23B7-493C-9CC1-6DABFA3B69A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637FB80-5DB9-4084-88F6-1674B7F99DD5}" type="datetimeFigureOut">
              <a:rPr lang="en-US"/>
              <a:pPr>
                <a:defRPr/>
              </a:pPr>
              <a:t>2/24/2011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F25C31-5CF3-4F6E-9C7A-B167515DA3B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51B48AE-D521-4CE9-8AB4-7BBB9E3A831F}" type="datetimeFigureOut">
              <a:rPr lang="en-US"/>
              <a:pPr>
                <a:defRPr/>
              </a:pPr>
              <a:t>2/24/2011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CF80E60-1600-4FDF-A9D4-278BCD8A51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DD56AEF-C852-4BB1-8D3B-FECB1D1F2B8D}" type="datetimeFigureOut">
              <a:rPr lang="en-US"/>
              <a:pPr>
                <a:defRPr/>
              </a:pPr>
              <a:t>2/24/2011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AFF755B-35AA-4ADB-89C9-6AEB2CA9467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D6E95D-C9F7-49B0-9D36-76EE6351F964}" type="datetimeFigureOut">
              <a:rPr lang="en-US"/>
              <a:pPr>
                <a:defRPr/>
              </a:pPr>
              <a:t>2/24/2011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06F4CFD-5045-4B81-A3A1-1D5CC4A08FF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694C421-F5E0-47FF-BCEC-0A7BECA2ABE9}" type="datetimeFigureOut">
              <a:rPr lang="en-US"/>
              <a:pPr>
                <a:defRPr/>
              </a:pPr>
              <a:t>2/24/2011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D29F4AE-6846-4AEB-9631-ABA58815AB3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163EE1D-F7E8-4672-8A0A-6FBDBE9E721D}" type="datetimeFigureOut">
              <a:rPr lang="en-US"/>
              <a:pPr>
                <a:defRPr/>
              </a:pPr>
              <a:t>2/24/2011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FC9B26-B475-44AF-9734-A46420C2FDA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8783D6E-F865-42EA-B304-9033C1239885}" type="datetimeFigureOut">
              <a:rPr lang="en-US"/>
              <a:pPr>
                <a:defRPr/>
              </a:pPr>
              <a:t>2/24/2011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DA3037-2409-4B97-B4FA-3A6112ABD0D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EFF6D8-CC5A-41CD-8961-79D18DE9A660}" type="datetimeFigureOut">
              <a:rPr lang="en-US"/>
              <a:pPr>
                <a:defRPr/>
              </a:pPr>
              <a:t>2/24/2011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BFFC76-3C99-40E0-A737-C1DCC3DDA6C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A1BED3-25C8-47A2-B09E-60054A861D8F}" type="datetimeFigureOut">
              <a:rPr lang="en-US"/>
              <a:pPr>
                <a:defRPr/>
              </a:pPr>
              <a:t>2/24/2011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457D18-BB60-418D-999B-E843757D0B8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95400" y="1490663"/>
            <a:ext cx="3619500" cy="463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67300" y="1490663"/>
            <a:ext cx="3619500" cy="2241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67300" y="3884613"/>
            <a:ext cx="3619500" cy="2241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9144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22860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22860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4196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4196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427B160-0A62-49E7-A286-3AA860668DCB}" type="datetimeFigureOut">
              <a:rPr lang="en-US"/>
              <a:pPr>
                <a:defRPr/>
              </a:pPr>
              <a:t>2/24/2011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E3E9C84-CCBF-4CE6-83C3-8D6C4C20610F}" type="slidenum">
              <a:rPr lang="en-US"/>
              <a:pPr>
                <a:defRPr/>
              </a:pPr>
              <a:t>‹#›</a:t>
            </a:fld>
            <a:endParaRPr lang="en-US" dirty="0"/>
          </a:p>
        </p:txBody>
      </p:sp>
      <p:pic>
        <p:nvPicPr>
          <p:cNvPr id="7" name="Picture 2"/>
          <p:cNvPicPr>
            <a:picLocks noChangeAspect="1" noChangeArrowheads="1"/>
          </p:cNvPicPr>
          <p:nvPr userDrawn="1"/>
        </p:nvPicPr>
        <p:blipFill>
          <a:blip r:embed="rId15" cstate="print"/>
          <a:srcRect/>
          <a:stretch>
            <a:fillRect/>
          </a:stretch>
        </p:blipFill>
        <p:spPr bwMode="auto">
          <a:xfrm>
            <a:off x="6553200" y="6324600"/>
            <a:ext cx="2209800" cy="33272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5016" r:id="rId1"/>
    <p:sldLayoutId id="2147485017" r:id="rId2"/>
    <p:sldLayoutId id="2147485018" r:id="rId3"/>
    <p:sldLayoutId id="2147485019" r:id="rId4"/>
    <p:sldLayoutId id="2147485020" r:id="rId5"/>
    <p:sldLayoutId id="2147485021" r:id="rId6"/>
    <p:sldLayoutId id="2147485022" r:id="rId7"/>
    <p:sldLayoutId id="2147485023" r:id="rId8"/>
    <p:sldLayoutId id="2147485024" r:id="rId9"/>
    <p:sldLayoutId id="2147485025" r:id="rId10"/>
    <p:sldLayoutId id="2147485026" r:id="rId11"/>
    <p:sldLayoutId id="2147485028" r:id="rId12"/>
    <p:sldLayoutId id="214748503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www.nps.gov/katm/parknews/loader.cfm?csModule=security/getfile&amp;amp;pageid=296061" TargetMode="Externa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hyperlink" Target="http://www.nps.gov/katm/parknews/loader.cfm?csModule=security/getfile&amp;amp;pageid=293574" TargetMode="Externa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xml"/><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6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ubtitle 2"/>
          <p:cNvSpPr>
            <a:spLocks noGrp="1"/>
          </p:cNvSpPr>
          <p:nvPr>
            <p:ph idx="4294967295"/>
          </p:nvPr>
        </p:nvSpPr>
        <p:spPr>
          <a:xfrm>
            <a:off x="609600" y="1066800"/>
            <a:ext cx="7924800" cy="5257800"/>
          </a:xfrm>
        </p:spPr>
        <p:txBody>
          <a:bodyPr/>
          <a:lstStyle/>
          <a:p>
            <a:pPr algn="ctr">
              <a:buFont typeface="Arial" charset="0"/>
              <a:buNone/>
            </a:pPr>
            <a:r>
              <a:rPr lang="en-US" sz="4000" dirty="0" smtClean="0">
                <a:solidFill>
                  <a:srgbClr val="008000"/>
                </a:solidFill>
              </a:rPr>
              <a:t>Overview of Alaska Mid-Accuracy DEM from Airborne IFSAR</a:t>
            </a:r>
          </a:p>
          <a:p>
            <a:pPr algn="ctr">
              <a:buFont typeface="Arial" charset="0"/>
              <a:buNone/>
            </a:pPr>
            <a:endParaRPr lang="en-US" sz="2400" dirty="0" smtClean="0"/>
          </a:p>
          <a:p>
            <a:pPr algn="ctr">
              <a:buFont typeface="Arial" charset="0"/>
              <a:buNone/>
            </a:pPr>
            <a:endParaRPr lang="en-US" sz="2400" dirty="0" smtClean="0"/>
          </a:p>
          <a:p>
            <a:pPr algn="ctr">
              <a:spcBef>
                <a:spcPct val="0"/>
              </a:spcBef>
              <a:buFont typeface="Arial" charset="0"/>
              <a:buNone/>
            </a:pPr>
            <a:r>
              <a:rPr lang="en-US" sz="2200" dirty="0" smtClean="0">
                <a:solidFill>
                  <a:srgbClr val="C00000"/>
                </a:solidFill>
              </a:rPr>
              <a:t>David F. Maune, Ph.D., PSM, PS, GS, CP, CFM</a:t>
            </a:r>
          </a:p>
          <a:p>
            <a:pPr algn="ctr">
              <a:spcBef>
                <a:spcPct val="0"/>
              </a:spcBef>
              <a:buFont typeface="Arial" charset="0"/>
              <a:buNone/>
            </a:pPr>
            <a:r>
              <a:rPr lang="en-US" sz="2200" dirty="0" smtClean="0">
                <a:solidFill>
                  <a:srgbClr val="C00000"/>
                </a:solidFill>
              </a:rPr>
              <a:t>Dewberry</a:t>
            </a:r>
          </a:p>
          <a:p>
            <a:pPr algn="ctr">
              <a:spcBef>
                <a:spcPct val="0"/>
              </a:spcBef>
              <a:buFont typeface="Arial" charset="0"/>
              <a:buNone/>
            </a:pPr>
            <a:r>
              <a:rPr lang="en-US" sz="2200" dirty="0" smtClean="0">
                <a:solidFill>
                  <a:srgbClr val="C00000"/>
                </a:solidFill>
              </a:rPr>
              <a:t>8401 Arlington Blvd.</a:t>
            </a:r>
          </a:p>
          <a:p>
            <a:pPr algn="ctr">
              <a:spcBef>
                <a:spcPct val="0"/>
              </a:spcBef>
              <a:buFont typeface="Arial" charset="0"/>
              <a:buNone/>
            </a:pPr>
            <a:r>
              <a:rPr lang="en-US" sz="2200" dirty="0" smtClean="0">
                <a:solidFill>
                  <a:srgbClr val="C00000"/>
                </a:solidFill>
              </a:rPr>
              <a:t>Fairfax, VA 22031</a:t>
            </a:r>
          </a:p>
          <a:p>
            <a:pPr algn="ctr">
              <a:spcBef>
                <a:spcPct val="0"/>
              </a:spcBef>
              <a:buFont typeface="Arial" charset="0"/>
              <a:buNone/>
            </a:pPr>
            <a:r>
              <a:rPr lang="en-US" sz="2200" dirty="0" smtClean="0">
                <a:solidFill>
                  <a:srgbClr val="C00000"/>
                </a:solidFill>
              </a:rPr>
              <a:t>Tel: (703) 849-0396</a:t>
            </a:r>
          </a:p>
          <a:p>
            <a:pPr algn="ctr">
              <a:spcBef>
                <a:spcPct val="0"/>
              </a:spcBef>
              <a:buFont typeface="Arial" charset="0"/>
              <a:buNone/>
            </a:pPr>
            <a:r>
              <a:rPr lang="en-US" sz="2200" dirty="0" smtClean="0">
                <a:solidFill>
                  <a:srgbClr val="C00000"/>
                </a:solidFill>
              </a:rPr>
              <a:t>Email: dmaune@dewberry.com</a:t>
            </a:r>
          </a:p>
        </p:txBody>
      </p:sp>
      <p:sp>
        <p:nvSpPr>
          <p:cNvPr id="3" name="Slide Number Placeholder 2"/>
          <p:cNvSpPr>
            <a:spLocks noGrp="1"/>
          </p:cNvSpPr>
          <p:nvPr>
            <p:ph type="sldNum" sz="quarter" idx="12"/>
          </p:nvPr>
        </p:nvSpPr>
        <p:spPr/>
        <p:txBody>
          <a:bodyPr/>
          <a:lstStyle/>
          <a:p>
            <a:pPr>
              <a:defRPr/>
            </a:pPr>
            <a:fld id="{2D29F4AE-6846-4AEB-9631-ABA58815AB3B}" type="slidenum">
              <a:rPr lang="en-US" smtClean="0"/>
              <a:pPr>
                <a:defRPr/>
              </a:pPr>
              <a:t>1</a:t>
            </a:fld>
            <a:endParaRPr lang="en-US"/>
          </a:p>
        </p:txBody>
      </p:sp>
      <p:sp>
        <p:nvSpPr>
          <p:cNvPr id="4" name="Footer Placeholder 3"/>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a:xfrm>
            <a:off x="304800" y="274638"/>
            <a:ext cx="8382000" cy="868362"/>
          </a:xfrm>
        </p:spPr>
        <p:txBody>
          <a:bodyPr/>
          <a:lstStyle/>
          <a:p>
            <a:pPr eaLnBrk="1" hangingPunct="1"/>
            <a:r>
              <a:rPr lang="en-US" sz="3200" dirty="0" smtClean="0">
                <a:solidFill>
                  <a:srgbClr val="008000"/>
                </a:solidFill>
              </a:rPr>
              <a:t>You will be drinking from  Dave’s </a:t>
            </a:r>
            <a:r>
              <a:rPr lang="en-US" sz="3200" dirty="0" err="1" smtClean="0">
                <a:solidFill>
                  <a:srgbClr val="008000"/>
                </a:solidFill>
              </a:rPr>
              <a:t>Firehose</a:t>
            </a:r>
            <a:r>
              <a:rPr lang="en-US" sz="3200" dirty="0" smtClean="0">
                <a:solidFill>
                  <a:srgbClr val="008000"/>
                </a:solidFill>
              </a:rPr>
              <a:t/>
            </a:r>
            <a:br>
              <a:rPr lang="en-US" sz="3200" dirty="0" smtClean="0">
                <a:solidFill>
                  <a:srgbClr val="008000"/>
                </a:solidFill>
              </a:rPr>
            </a:br>
            <a:r>
              <a:rPr lang="en-US" sz="3200" dirty="0" smtClean="0">
                <a:solidFill>
                  <a:srgbClr val="008000"/>
                </a:solidFill>
              </a:rPr>
              <a:t>(over 60 slides in 20 minutes)</a:t>
            </a:r>
          </a:p>
        </p:txBody>
      </p:sp>
      <p:pic>
        <p:nvPicPr>
          <p:cNvPr id="113667" name="Picture 2"/>
          <p:cNvPicPr>
            <a:picLocks noGrp="1" noChangeAspect="1" noChangeArrowheads="1"/>
          </p:cNvPicPr>
          <p:nvPr>
            <p:ph idx="1"/>
          </p:nvPr>
        </p:nvPicPr>
        <p:blipFill>
          <a:blip r:embed="rId2" cstate="print"/>
          <a:srcRect l="7201" t="49600" r="67200" b="28799"/>
          <a:stretch>
            <a:fillRect/>
          </a:stretch>
        </p:blipFill>
        <p:spPr>
          <a:xfrm>
            <a:off x="838200" y="1371600"/>
            <a:ext cx="7553323" cy="4778374"/>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390650" y="203200"/>
            <a:ext cx="6610350" cy="558800"/>
          </a:xfrm>
        </p:spPr>
        <p:txBody>
          <a:bodyPr>
            <a:noAutofit/>
          </a:bodyPr>
          <a:lstStyle/>
          <a:p>
            <a:pPr eaLnBrk="1" hangingPunct="1"/>
            <a:r>
              <a:rPr lang="en-US" sz="3600" dirty="0" smtClean="0">
                <a:solidFill>
                  <a:srgbClr val="008000"/>
                </a:solidFill>
              </a:rPr>
              <a:t>2</a:t>
            </a:r>
            <a:r>
              <a:rPr lang="en-US" sz="3600" baseline="30000" dirty="0" smtClean="0">
                <a:solidFill>
                  <a:srgbClr val="008000"/>
                </a:solidFill>
              </a:rPr>
              <a:t>nd</a:t>
            </a:r>
            <a:r>
              <a:rPr lang="en-US" sz="3600" dirty="0" smtClean="0">
                <a:solidFill>
                  <a:srgbClr val="008000"/>
                </a:solidFill>
              </a:rPr>
              <a:t> Edition, 2007</a:t>
            </a:r>
          </a:p>
        </p:txBody>
      </p:sp>
      <p:sp>
        <p:nvSpPr>
          <p:cNvPr id="6147" name="Rectangle 3"/>
          <p:cNvSpPr>
            <a:spLocks noGrp="1" noChangeArrowheads="1"/>
          </p:cNvSpPr>
          <p:nvPr>
            <p:ph type="body" sz="half" idx="1"/>
          </p:nvPr>
        </p:nvSpPr>
        <p:spPr>
          <a:xfrm>
            <a:off x="533400" y="990600"/>
            <a:ext cx="4572000" cy="5486400"/>
          </a:xfrm>
        </p:spPr>
        <p:txBody>
          <a:bodyPr/>
          <a:lstStyle/>
          <a:p>
            <a:pPr marL="525463" indent="-457200" eaLnBrk="1" hangingPunct="1">
              <a:lnSpc>
                <a:spcPct val="80000"/>
              </a:lnSpc>
              <a:spcBef>
                <a:spcPct val="25000"/>
              </a:spcBef>
              <a:buFont typeface="Arial" charset="0"/>
              <a:buAutoNum type="arabicPeriod"/>
            </a:pPr>
            <a:r>
              <a:rPr lang="en-US" sz="2100" dirty="0" smtClean="0">
                <a:cs typeface="Arial" charset="0"/>
              </a:rPr>
              <a:t>Introduction to DEMs, 3-D Surface Modeling, Tides</a:t>
            </a:r>
          </a:p>
          <a:p>
            <a:pPr marL="525463" indent="-457200" eaLnBrk="1" hangingPunct="1">
              <a:lnSpc>
                <a:spcPct val="80000"/>
              </a:lnSpc>
              <a:spcBef>
                <a:spcPct val="25000"/>
              </a:spcBef>
              <a:buFont typeface="Arial" charset="0"/>
              <a:buAutoNum type="arabicPeriod"/>
            </a:pPr>
            <a:r>
              <a:rPr lang="en-US" sz="2100" dirty="0" smtClean="0">
                <a:cs typeface="Arial" charset="0"/>
              </a:rPr>
              <a:t>Vertical Datums</a:t>
            </a:r>
          </a:p>
          <a:p>
            <a:pPr marL="525463" indent="-457200" eaLnBrk="1" hangingPunct="1">
              <a:lnSpc>
                <a:spcPct val="80000"/>
              </a:lnSpc>
              <a:spcBef>
                <a:spcPct val="25000"/>
              </a:spcBef>
              <a:buFont typeface="Arial" charset="0"/>
              <a:buAutoNum type="arabicPeriod"/>
            </a:pPr>
            <a:r>
              <a:rPr lang="en-US" sz="2100" dirty="0" smtClean="0">
                <a:cs typeface="Arial" charset="0"/>
              </a:rPr>
              <a:t>Accuracy Standards</a:t>
            </a:r>
          </a:p>
          <a:p>
            <a:pPr marL="525463" indent="-457200" eaLnBrk="1" hangingPunct="1">
              <a:lnSpc>
                <a:spcPct val="80000"/>
              </a:lnSpc>
              <a:spcBef>
                <a:spcPct val="25000"/>
              </a:spcBef>
              <a:buFont typeface="Arial" charset="0"/>
              <a:buAutoNum type="arabicPeriod"/>
            </a:pPr>
            <a:r>
              <a:rPr lang="en-US" sz="2100" dirty="0" smtClean="0">
                <a:cs typeface="Arial" charset="0"/>
              </a:rPr>
              <a:t>National Elevation Dataset</a:t>
            </a:r>
          </a:p>
          <a:p>
            <a:pPr marL="525463" indent="-457200" eaLnBrk="1" hangingPunct="1">
              <a:lnSpc>
                <a:spcPct val="80000"/>
              </a:lnSpc>
              <a:spcBef>
                <a:spcPct val="25000"/>
              </a:spcBef>
              <a:buFont typeface="Arial" charset="0"/>
              <a:buAutoNum type="arabicPeriod"/>
            </a:pPr>
            <a:r>
              <a:rPr lang="en-US" sz="2100" dirty="0" smtClean="0">
                <a:cs typeface="Arial" charset="0"/>
              </a:rPr>
              <a:t>Photogrammetry</a:t>
            </a:r>
          </a:p>
          <a:p>
            <a:pPr marL="525463" indent="-457200" eaLnBrk="1" hangingPunct="1">
              <a:lnSpc>
                <a:spcPct val="80000"/>
              </a:lnSpc>
              <a:spcBef>
                <a:spcPct val="25000"/>
              </a:spcBef>
              <a:buFont typeface="Arial" charset="0"/>
              <a:buAutoNum type="arabicPeriod"/>
            </a:pPr>
            <a:r>
              <a:rPr lang="en-US" sz="2100" dirty="0" smtClean="0">
                <a:cs typeface="Arial" charset="0"/>
              </a:rPr>
              <a:t>IFSAR</a:t>
            </a:r>
          </a:p>
          <a:p>
            <a:pPr marL="525463" indent="-457200" eaLnBrk="1" hangingPunct="1">
              <a:lnSpc>
                <a:spcPct val="80000"/>
              </a:lnSpc>
              <a:spcBef>
                <a:spcPct val="25000"/>
              </a:spcBef>
              <a:buFont typeface="Arial" charset="0"/>
              <a:buAutoNum type="arabicPeriod"/>
            </a:pPr>
            <a:r>
              <a:rPr lang="en-US" sz="2100" dirty="0" smtClean="0">
                <a:cs typeface="Arial" charset="0"/>
              </a:rPr>
              <a:t>Topographic &amp; Terrestrial Lidar</a:t>
            </a:r>
          </a:p>
          <a:p>
            <a:pPr marL="525463" indent="-457200" eaLnBrk="1" hangingPunct="1">
              <a:lnSpc>
                <a:spcPct val="80000"/>
              </a:lnSpc>
              <a:spcBef>
                <a:spcPct val="25000"/>
              </a:spcBef>
              <a:buFont typeface="Arial" charset="0"/>
              <a:buAutoNum type="arabicPeriod"/>
            </a:pPr>
            <a:r>
              <a:rPr lang="en-US" sz="2100" dirty="0" smtClean="0">
                <a:cs typeface="Arial" charset="0"/>
              </a:rPr>
              <a:t>Airborne Lidar Bathymetry</a:t>
            </a:r>
          </a:p>
          <a:p>
            <a:pPr marL="525463" indent="-457200" eaLnBrk="1" hangingPunct="1">
              <a:lnSpc>
                <a:spcPct val="80000"/>
              </a:lnSpc>
              <a:spcBef>
                <a:spcPct val="25000"/>
              </a:spcBef>
              <a:buFont typeface="Arial" charset="0"/>
              <a:buAutoNum type="arabicPeriod"/>
            </a:pPr>
            <a:r>
              <a:rPr lang="en-US" sz="2100" dirty="0" smtClean="0">
                <a:cs typeface="Arial" charset="0"/>
              </a:rPr>
              <a:t>Sonar</a:t>
            </a:r>
          </a:p>
          <a:p>
            <a:pPr marL="525463" indent="-457200" eaLnBrk="1" hangingPunct="1">
              <a:lnSpc>
                <a:spcPct val="80000"/>
              </a:lnSpc>
              <a:spcBef>
                <a:spcPct val="25000"/>
              </a:spcBef>
              <a:buFont typeface="Arial" charset="0"/>
              <a:buAutoNum type="arabicPeriod"/>
            </a:pPr>
            <a:r>
              <a:rPr lang="en-US" sz="2100" dirty="0" smtClean="0">
                <a:cs typeface="Arial" charset="0"/>
              </a:rPr>
              <a:t>Enabling Technologies</a:t>
            </a:r>
          </a:p>
          <a:p>
            <a:pPr marL="525463" indent="-457200" eaLnBrk="1" hangingPunct="1">
              <a:lnSpc>
                <a:spcPct val="80000"/>
              </a:lnSpc>
              <a:spcBef>
                <a:spcPct val="25000"/>
              </a:spcBef>
              <a:buFont typeface="Arial" charset="0"/>
              <a:buAutoNum type="arabicPeriod"/>
            </a:pPr>
            <a:r>
              <a:rPr lang="en-US" sz="2100" dirty="0" smtClean="0">
                <a:cs typeface="Arial" charset="0"/>
              </a:rPr>
              <a:t>DEM User Applications</a:t>
            </a:r>
          </a:p>
          <a:p>
            <a:pPr marL="525463" indent="-457200" eaLnBrk="1" hangingPunct="1">
              <a:lnSpc>
                <a:spcPct val="80000"/>
              </a:lnSpc>
              <a:spcBef>
                <a:spcPct val="25000"/>
              </a:spcBef>
              <a:buFont typeface="Arial" charset="0"/>
              <a:buAutoNum type="arabicPeriod"/>
            </a:pPr>
            <a:r>
              <a:rPr lang="en-US" sz="2100" dirty="0" smtClean="0">
                <a:cs typeface="Arial" charset="0"/>
              </a:rPr>
              <a:t>DEM Quality Assessment</a:t>
            </a:r>
          </a:p>
          <a:p>
            <a:pPr marL="525463" indent="-457200" eaLnBrk="1" hangingPunct="1">
              <a:lnSpc>
                <a:spcPct val="80000"/>
              </a:lnSpc>
              <a:spcBef>
                <a:spcPct val="25000"/>
              </a:spcBef>
              <a:buFont typeface="Arial" charset="0"/>
              <a:buAutoNum type="arabicPeriod"/>
            </a:pPr>
            <a:r>
              <a:rPr lang="en-US" sz="2100" dirty="0" smtClean="0">
                <a:cs typeface="Arial" charset="0"/>
              </a:rPr>
              <a:t>DEM User Requirements</a:t>
            </a:r>
          </a:p>
          <a:p>
            <a:pPr marL="525463" indent="-457200" eaLnBrk="1" hangingPunct="1">
              <a:lnSpc>
                <a:spcPct val="80000"/>
              </a:lnSpc>
              <a:buFont typeface="Arial" charset="0"/>
              <a:buAutoNum type="arabicPeriod"/>
            </a:pPr>
            <a:r>
              <a:rPr lang="en-US" sz="2100" dirty="0" smtClean="0">
                <a:cs typeface="Arial" charset="0"/>
              </a:rPr>
              <a:t>Lidar Processing &amp; Software</a:t>
            </a:r>
          </a:p>
          <a:p>
            <a:pPr marL="525463" indent="-457200" eaLnBrk="1" hangingPunct="1">
              <a:lnSpc>
                <a:spcPct val="80000"/>
              </a:lnSpc>
              <a:buFont typeface="Arial" charset="0"/>
              <a:buAutoNum type="arabicPeriod"/>
            </a:pPr>
            <a:r>
              <a:rPr lang="en-US" sz="2100" dirty="0" smtClean="0">
                <a:cs typeface="Arial" charset="0"/>
              </a:rPr>
              <a:t>Sample Elevation Datasets</a:t>
            </a:r>
          </a:p>
        </p:txBody>
      </p:sp>
      <p:pic>
        <p:nvPicPr>
          <p:cNvPr id="6148" name="Picture 5"/>
          <p:cNvPicPr>
            <a:picLocks noGrp="1" noChangeAspect="1" noChangeArrowheads="1"/>
          </p:cNvPicPr>
          <p:nvPr>
            <p:ph sz="quarter" idx="2"/>
          </p:nvPr>
        </p:nvPicPr>
        <p:blipFill>
          <a:blip r:embed="rId2" cstate="print"/>
          <a:srcRect l="40491" t="18065" r="16982" b="9055"/>
          <a:stretch>
            <a:fillRect/>
          </a:stretch>
        </p:blipFill>
        <p:spPr>
          <a:xfrm>
            <a:off x="5054600" y="1143000"/>
            <a:ext cx="3632200" cy="4724400"/>
          </a:xfrm>
        </p:spPr>
      </p:pic>
      <p:pic>
        <p:nvPicPr>
          <p:cNvPr id="6149" name="Picture 4" descr="ASPRS COLOR"/>
          <p:cNvPicPr>
            <a:picLocks noGrp="1" noChangeAspect="1" noChangeArrowheads="1"/>
          </p:cNvPicPr>
          <p:nvPr>
            <p:ph sz="quarter" idx="3"/>
          </p:nvPr>
        </p:nvPicPr>
        <p:blipFill>
          <a:blip r:embed="rId3" cstate="print"/>
          <a:srcRect/>
          <a:stretch>
            <a:fillRect/>
          </a:stretch>
        </p:blipFill>
        <p:spPr>
          <a:xfrm>
            <a:off x="0" y="0"/>
            <a:ext cx="1243013" cy="817563"/>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4"/>
          <p:cNvSpPr>
            <a:spLocks noGrp="1"/>
          </p:cNvSpPr>
          <p:nvPr>
            <p:ph type="title"/>
          </p:nvPr>
        </p:nvSpPr>
        <p:spPr/>
        <p:txBody>
          <a:bodyPr/>
          <a:lstStyle/>
          <a:p>
            <a:r>
              <a:rPr lang="en-US" sz="3600" dirty="0" smtClean="0">
                <a:solidFill>
                  <a:srgbClr val="008000"/>
                </a:solidFill>
              </a:rPr>
              <a:t>Alaska DEM Whitepaper</a:t>
            </a:r>
          </a:p>
        </p:txBody>
      </p:sp>
      <p:sp>
        <p:nvSpPr>
          <p:cNvPr id="8195" name="Content Placeholder 4"/>
          <p:cNvSpPr>
            <a:spLocks noGrp="1"/>
          </p:cNvSpPr>
          <p:nvPr>
            <p:ph sz="half" idx="2"/>
          </p:nvPr>
        </p:nvSpPr>
        <p:spPr>
          <a:xfrm>
            <a:off x="4648200" y="1371600"/>
            <a:ext cx="4191000" cy="4648200"/>
          </a:xfrm>
        </p:spPr>
        <p:txBody>
          <a:bodyPr>
            <a:normAutofit fontScale="92500" lnSpcReduction="20000"/>
          </a:bodyPr>
          <a:lstStyle/>
          <a:p>
            <a:r>
              <a:rPr lang="en-US" sz="2400" dirty="0" smtClean="0"/>
              <a:t>Alaska has never been mapped to National Map Accuracy Standards</a:t>
            </a:r>
          </a:p>
          <a:p>
            <a:r>
              <a:rPr lang="en-US" sz="2400" dirty="0" smtClean="0"/>
              <a:t>Alaska DEMs in the National Elevation Dataset (NED) are very inaccurate/obsolete </a:t>
            </a:r>
          </a:p>
          <a:p>
            <a:r>
              <a:rPr lang="en-US" sz="2400" dirty="0" smtClean="0"/>
              <a:t>Statewide need for DEMs (DTMs &amp; DSMs) with vertical accuracy equivalent to 20-ft contours, based on needs for aviation safety &amp; other user applications (e.g. </a:t>
            </a:r>
            <a:r>
              <a:rPr lang="en-US" sz="2400" dirty="0" err="1" smtClean="0"/>
              <a:t>orthos</a:t>
            </a:r>
            <a:r>
              <a:rPr lang="en-US" sz="2400" dirty="0" smtClean="0"/>
              <a:t>)</a:t>
            </a:r>
          </a:p>
          <a:p>
            <a:r>
              <a:rPr lang="en-US" sz="2400" dirty="0" smtClean="0"/>
              <a:t>Airborne IFSAR = most cost-effective &amp; timely solution for DEMs statewide</a:t>
            </a:r>
          </a:p>
          <a:p>
            <a:endParaRPr lang="en-US" sz="2400" dirty="0" smtClean="0"/>
          </a:p>
        </p:txBody>
      </p:sp>
      <p:pic>
        <p:nvPicPr>
          <p:cNvPr id="8196" name="Picture 5"/>
          <p:cNvPicPr>
            <a:picLocks noGrp="1" noChangeAspect="1" noChangeArrowheads="1"/>
          </p:cNvPicPr>
          <p:nvPr>
            <p:ph sz="half" idx="1"/>
          </p:nvPr>
        </p:nvPicPr>
        <p:blipFill>
          <a:blip r:embed="rId2" cstate="print"/>
          <a:srcRect/>
          <a:stretch>
            <a:fillRect/>
          </a:stretch>
        </p:blipFill>
        <p:spPr>
          <a:xfrm>
            <a:off x="755650" y="1354137"/>
            <a:ext cx="3779838" cy="4970463"/>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8" descr="surface2"/>
          <p:cNvPicPr>
            <a:picLocks/>
          </p:cNvPicPr>
          <p:nvPr/>
        </p:nvPicPr>
        <p:blipFill>
          <a:blip r:embed="rId2" cstate="print"/>
          <a:srcRect/>
          <a:stretch>
            <a:fillRect/>
          </a:stretch>
        </p:blipFill>
        <p:spPr bwMode="auto">
          <a:xfrm>
            <a:off x="990600" y="1371600"/>
            <a:ext cx="7239000" cy="4800600"/>
          </a:xfrm>
          <a:prstGeom prst="rect">
            <a:avLst/>
          </a:prstGeom>
          <a:noFill/>
          <a:ln w="9525">
            <a:noFill/>
            <a:miter lim="800000"/>
            <a:headEnd/>
            <a:tailEnd/>
          </a:ln>
        </p:spPr>
      </p:pic>
      <p:sp>
        <p:nvSpPr>
          <p:cNvPr id="6" name="Title 5"/>
          <p:cNvSpPr>
            <a:spLocks noGrp="1"/>
          </p:cNvSpPr>
          <p:nvPr>
            <p:ph type="title"/>
          </p:nvPr>
        </p:nvSpPr>
        <p:spPr>
          <a:xfrm>
            <a:off x="457200" y="274638"/>
            <a:ext cx="8229600" cy="792162"/>
          </a:xfrm>
        </p:spPr>
        <p:txBody>
          <a:bodyPr/>
          <a:lstStyle/>
          <a:p>
            <a:r>
              <a:rPr lang="en-US" sz="3600" dirty="0" smtClean="0">
                <a:solidFill>
                  <a:srgbClr val="008000"/>
                </a:solidFill>
              </a:rPr>
              <a:t>The Problem</a:t>
            </a:r>
            <a:endParaRPr lang="en-US" sz="3600" dirty="0">
              <a:solidFill>
                <a:srgbClr val="008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0" descr="hay_ae_litt_zoomdam_refl"/>
          <p:cNvPicPr>
            <a:picLocks noGrp="1" noChangeAspect="1" noChangeArrowheads="1"/>
          </p:cNvPicPr>
          <p:nvPr>
            <p:ph sz="quarter" idx="2"/>
          </p:nvPr>
        </p:nvPicPr>
        <p:blipFill>
          <a:blip r:embed="rId3" cstate="print"/>
          <a:srcRect/>
          <a:stretch>
            <a:fillRect/>
          </a:stretch>
        </p:blipFill>
        <p:spPr>
          <a:xfrm>
            <a:off x="4868863" y="1371600"/>
            <a:ext cx="3343275" cy="2201863"/>
          </a:xfrm>
          <a:noFill/>
        </p:spPr>
      </p:pic>
      <p:sp>
        <p:nvSpPr>
          <p:cNvPr id="38915" name="Text Box 26"/>
          <p:cNvSpPr txBox="1">
            <a:spLocks noChangeArrowheads="1"/>
          </p:cNvSpPr>
          <p:nvPr/>
        </p:nvSpPr>
        <p:spPr bwMode="auto">
          <a:xfrm>
            <a:off x="776288" y="4044950"/>
            <a:ext cx="3482975" cy="2031325"/>
          </a:xfrm>
          <a:prstGeom prst="rect">
            <a:avLst/>
          </a:prstGeom>
          <a:noFill/>
          <a:ln w="9525">
            <a:noFill/>
            <a:miter lim="800000"/>
            <a:headEnd/>
            <a:tailEnd/>
          </a:ln>
        </p:spPr>
        <p:txBody>
          <a:bodyPr>
            <a:spAutoFit/>
          </a:bodyPr>
          <a:lstStyle/>
          <a:p>
            <a:pPr marL="228600" indent="-228600">
              <a:spcBef>
                <a:spcPct val="5000"/>
              </a:spcBef>
              <a:spcAft>
                <a:spcPts val="600"/>
              </a:spcAft>
              <a:buClr>
                <a:srgbClr val="56391C"/>
              </a:buClr>
              <a:buFont typeface="Wingdings" pitchFamily="2" charset="2"/>
              <a:buChar char="§"/>
            </a:pPr>
            <a:r>
              <a:rPr lang="en-US" sz="2000" dirty="0" smtClean="0">
                <a:solidFill>
                  <a:srgbClr val="C00000"/>
                </a:solidFill>
              </a:rPr>
              <a:t>Three normal airborne IFSAR products</a:t>
            </a:r>
            <a:endParaRPr lang="en-US" sz="2000" dirty="0">
              <a:solidFill>
                <a:srgbClr val="C00000"/>
              </a:solidFill>
            </a:endParaRPr>
          </a:p>
          <a:p>
            <a:pPr marL="228600" indent="-228600">
              <a:spcBef>
                <a:spcPct val="5000"/>
              </a:spcBef>
              <a:buClr>
                <a:srgbClr val="56391C"/>
              </a:buClr>
              <a:buFont typeface="Wingdings" pitchFamily="2" charset="2"/>
              <a:buChar char="§"/>
            </a:pPr>
            <a:r>
              <a:rPr lang="en-US" sz="2000" dirty="0">
                <a:solidFill>
                  <a:srgbClr val="C00000"/>
                </a:solidFill>
              </a:rPr>
              <a:t>Could register satellite imagery to ORI to improve positional accuracy with minimal GCPs</a:t>
            </a:r>
          </a:p>
        </p:txBody>
      </p:sp>
      <p:pic>
        <p:nvPicPr>
          <p:cNvPr id="38916" name="Picture 29" descr="hay_ae_litt_zoomdam_bald"/>
          <p:cNvPicPr>
            <a:picLocks noGrp="1" noChangeAspect="1" noChangeArrowheads="1"/>
          </p:cNvPicPr>
          <p:nvPr>
            <p:ph sz="quarter" idx="1"/>
          </p:nvPr>
        </p:nvPicPr>
        <p:blipFill>
          <a:blip r:embed="rId4" cstate="print"/>
          <a:srcRect/>
          <a:stretch>
            <a:fillRect/>
          </a:stretch>
        </p:blipFill>
        <p:spPr>
          <a:xfrm>
            <a:off x="738188" y="1371600"/>
            <a:ext cx="3387725" cy="2173288"/>
          </a:xfrm>
          <a:noFill/>
        </p:spPr>
      </p:pic>
      <p:pic>
        <p:nvPicPr>
          <p:cNvPr id="38917" name="Picture 30" descr="hay_ae_litt_zoomdam_orri"/>
          <p:cNvPicPr>
            <a:picLocks noGrp="1" noChangeAspect="1" noChangeArrowheads="1"/>
          </p:cNvPicPr>
          <p:nvPr>
            <p:ph sz="quarter" idx="4"/>
          </p:nvPr>
        </p:nvPicPr>
        <p:blipFill>
          <a:blip r:embed="rId5" cstate="print"/>
          <a:srcRect/>
          <a:stretch>
            <a:fillRect/>
          </a:stretch>
        </p:blipFill>
        <p:spPr>
          <a:xfrm>
            <a:off x="4895850" y="3965575"/>
            <a:ext cx="3316288" cy="2181225"/>
          </a:xfrm>
          <a:noFill/>
        </p:spPr>
      </p:pic>
      <p:sp>
        <p:nvSpPr>
          <p:cNvPr id="38918" name="Text Box 31"/>
          <p:cNvSpPr txBox="1">
            <a:spLocks noChangeArrowheads="1"/>
          </p:cNvSpPr>
          <p:nvPr/>
        </p:nvSpPr>
        <p:spPr bwMode="auto">
          <a:xfrm>
            <a:off x="2117725" y="3200400"/>
            <a:ext cx="890588" cy="336550"/>
          </a:xfrm>
          <a:prstGeom prst="rect">
            <a:avLst/>
          </a:prstGeom>
          <a:noFill/>
          <a:ln w="9525">
            <a:noFill/>
            <a:miter lim="800000"/>
            <a:headEnd/>
            <a:tailEnd/>
          </a:ln>
        </p:spPr>
        <p:txBody>
          <a:bodyPr>
            <a:spAutoFit/>
          </a:bodyPr>
          <a:lstStyle/>
          <a:p>
            <a:pPr>
              <a:spcBef>
                <a:spcPct val="50000"/>
              </a:spcBef>
            </a:pPr>
            <a:r>
              <a:rPr lang="en-US" sz="1600" b="1" dirty="0" smtClean="0">
                <a:solidFill>
                  <a:schemeClr val="bg1"/>
                </a:solidFill>
                <a:latin typeface="Verdana" pitchFamily="34" charset="0"/>
              </a:rPr>
              <a:t>DTM</a:t>
            </a:r>
            <a:endParaRPr lang="en-US" sz="1600" b="1" dirty="0">
              <a:solidFill>
                <a:schemeClr val="bg1"/>
              </a:solidFill>
              <a:latin typeface="Verdana" pitchFamily="34" charset="0"/>
            </a:endParaRPr>
          </a:p>
        </p:txBody>
      </p:sp>
      <p:sp>
        <p:nvSpPr>
          <p:cNvPr id="38919" name="Text Box 32"/>
          <p:cNvSpPr txBox="1">
            <a:spLocks noChangeArrowheads="1"/>
          </p:cNvSpPr>
          <p:nvPr/>
        </p:nvSpPr>
        <p:spPr bwMode="auto">
          <a:xfrm>
            <a:off x="6180138" y="3200400"/>
            <a:ext cx="706437" cy="336550"/>
          </a:xfrm>
          <a:prstGeom prst="rect">
            <a:avLst/>
          </a:prstGeom>
          <a:noFill/>
          <a:ln w="9525">
            <a:noFill/>
            <a:miter lim="800000"/>
            <a:headEnd/>
            <a:tailEnd/>
          </a:ln>
        </p:spPr>
        <p:txBody>
          <a:bodyPr>
            <a:spAutoFit/>
          </a:bodyPr>
          <a:lstStyle/>
          <a:p>
            <a:pPr>
              <a:spcBef>
                <a:spcPct val="50000"/>
              </a:spcBef>
            </a:pPr>
            <a:r>
              <a:rPr lang="en-US" sz="1600" b="1" dirty="0">
                <a:solidFill>
                  <a:schemeClr val="bg1"/>
                </a:solidFill>
                <a:latin typeface="Verdana" pitchFamily="34" charset="0"/>
              </a:rPr>
              <a:t>DSM</a:t>
            </a:r>
          </a:p>
        </p:txBody>
      </p:sp>
      <p:sp>
        <p:nvSpPr>
          <p:cNvPr id="38920" name="Text Box 33"/>
          <p:cNvSpPr txBox="1">
            <a:spLocks noChangeArrowheads="1"/>
          </p:cNvSpPr>
          <p:nvPr/>
        </p:nvSpPr>
        <p:spPr bwMode="auto">
          <a:xfrm>
            <a:off x="6296025" y="5818188"/>
            <a:ext cx="752475" cy="336550"/>
          </a:xfrm>
          <a:prstGeom prst="rect">
            <a:avLst/>
          </a:prstGeom>
          <a:noFill/>
          <a:ln w="9525">
            <a:noFill/>
            <a:miter lim="800000"/>
            <a:headEnd/>
            <a:tailEnd/>
          </a:ln>
        </p:spPr>
        <p:txBody>
          <a:bodyPr>
            <a:spAutoFit/>
          </a:bodyPr>
          <a:lstStyle/>
          <a:p>
            <a:pPr>
              <a:spcBef>
                <a:spcPct val="50000"/>
              </a:spcBef>
            </a:pPr>
            <a:r>
              <a:rPr lang="en-US" sz="1600" b="1">
                <a:solidFill>
                  <a:schemeClr val="bg1"/>
                </a:solidFill>
                <a:latin typeface="Verdana" pitchFamily="34" charset="0"/>
              </a:rPr>
              <a:t>ORI</a:t>
            </a:r>
          </a:p>
        </p:txBody>
      </p:sp>
      <p:sp>
        <p:nvSpPr>
          <p:cNvPr id="38921" name="Rectangle 34"/>
          <p:cNvSpPr>
            <a:spLocks noGrp="1" noChangeArrowheads="1"/>
          </p:cNvSpPr>
          <p:nvPr>
            <p:ph type="title" sz="quarter"/>
          </p:nvPr>
        </p:nvSpPr>
        <p:spPr>
          <a:xfrm>
            <a:off x="457200" y="152400"/>
            <a:ext cx="8229600" cy="1143000"/>
          </a:xfrm>
        </p:spPr>
        <p:txBody>
          <a:bodyPr/>
          <a:lstStyle/>
          <a:p>
            <a:pPr>
              <a:lnSpc>
                <a:spcPct val="75000"/>
              </a:lnSpc>
            </a:pPr>
            <a:r>
              <a:rPr lang="en-US" sz="3600" dirty="0" smtClean="0">
                <a:solidFill>
                  <a:srgbClr val="008000"/>
                </a:solidFill>
              </a:rPr>
              <a:t>The Solution</a:t>
            </a: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57200" y="1066800"/>
          <a:ext cx="8077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4035" name="TextBox 2"/>
          <p:cNvSpPr txBox="1">
            <a:spLocks noChangeArrowheads="1"/>
          </p:cNvSpPr>
          <p:nvPr/>
        </p:nvSpPr>
        <p:spPr bwMode="auto">
          <a:xfrm>
            <a:off x="381000" y="304800"/>
            <a:ext cx="8305800" cy="646113"/>
          </a:xfrm>
          <a:prstGeom prst="rect">
            <a:avLst/>
          </a:prstGeom>
          <a:noFill/>
          <a:ln w="9525">
            <a:noFill/>
            <a:miter lim="800000"/>
            <a:headEnd/>
            <a:tailEnd/>
          </a:ln>
        </p:spPr>
        <p:txBody>
          <a:bodyPr>
            <a:spAutoFit/>
          </a:bodyPr>
          <a:lstStyle/>
          <a:p>
            <a:pPr algn="ctr"/>
            <a:r>
              <a:rPr lang="en-US" sz="3600" dirty="0">
                <a:solidFill>
                  <a:srgbClr val="008000"/>
                </a:solidFill>
              </a:rPr>
              <a:t>Consensus points from NDOP &amp; NDEP</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lstStyle/>
          <a:p>
            <a:r>
              <a:rPr lang="en-US" sz="3600" dirty="0" smtClean="0">
                <a:solidFill>
                  <a:srgbClr val="008000"/>
                </a:solidFill>
              </a:rPr>
              <a:t>2010 USGS Task Orders </a:t>
            </a:r>
            <a:endParaRPr lang="en-US" sz="3600" dirty="0">
              <a:solidFill>
                <a:srgbClr val="008000"/>
              </a:solidFill>
            </a:endParaRPr>
          </a:p>
        </p:txBody>
      </p:sp>
      <p:sp>
        <p:nvSpPr>
          <p:cNvPr id="3" name="Content Placeholder 2"/>
          <p:cNvSpPr>
            <a:spLocks noGrp="1"/>
          </p:cNvSpPr>
          <p:nvPr>
            <p:ph idx="1"/>
          </p:nvPr>
        </p:nvSpPr>
        <p:spPr>
          <a:xfrm>
            <a:off x="381000" y="838200"/>
            <a:ext cx="8382000" cy="5181600"/>
          </a:xfrm>
        </p:spPr>
        <p:txBody>
          <a:bodyPr/>
          <a:lstStyle/>
          <a:p>
            <a:r>
              <a:rPr lang="en-US" sz="2400" dirty="0" smtClean="0"/>
              <a:t>ORIs with ≤5-meter pixels; 1:24,000-scale horizontal accuracy</a:t>
            </a:r>
          </a:p>
          <a:p>
            <a:r>
              <a:rPr lang="en-US" sz="2400" dirty="0" smtClean="0"/>
              <a:t>DSMs and DTMs with 5-meter posts; DTM vertical accuracy: </a:t>
            </a:r>
          </a:p>
          <a:p>
            <a:pPr lvl="1"/>
            <a:r>
              <a:rPr lang="en-US" sz="2000" dirty="0" smtClean="0"/>
              <a:t>LE90 = 3m for 0-10°, 6m for 10-20°, 9m for 20-30°, 12m for &gt;30° slopes </a:t>
            </a:r>
          </a:p>
          <a:p>
            <a:r>
              <a:rPr lang="en-US" sz="2400" dirty="0" smtClean="0"/>
              <a:t>Independent accuracy testing, within reasonable costs</a:t>
            </a:r>
          </a:p>
          <a:p>
            <a:r>
              <a:rPr lang="en-US" sz="2400" dirty="0" smtClean="0"/>
              <a:t>Alaska Albers projection, orthometric heights, for the NED (geographic coordinates) </a:t>
            </a:r>
          </a:p>
          <a:p>
            <a:r>
              <a:rPr lang="en-US" sz="2400" dirty="0" err="1" smtClean="0"/>
              <a:t>Resampled</a:t>
            </a:r>
            <a:r>
              <a:rPr lang="en-US" sz="2400" dirty="0" smtClean="0"/>
              <a:t> 30’ x 30’ quarter cells (4 per 1-degree cell)</a:t>
            </a:r>
          </a:p>
          <a:p>
            <a:r>
              <a:rPr lang="en-US" sz="2400" dirty="0" smtClean="0"/>
              <a:t>15’ x 15’ tiles (16 tiles per 1-degree cell)</a:t>
            </a:r>
          </a:p>
          <a:p>
            <a:r>
              <a:rPr lang="en-US" sz="2400" dirty="0" smtClean="0"/>
              <a:t>Second format (HRTe3) for NGA</a:t>
            </a:r>
          </a:p>
          <a:p>
            <a:r>
              <a:rPr lang="en-US" sz="2400" dirty="0" smtClean="0"/>
              <a:t>FGDC compliant metadata (3 formats)</a:t>
            </a:r>
          </a:p>
          <a:p>
            <a:r>
              <a:rPr lang="en-US" sz="2400" dirty="0" smtClean="0"/>
              <a:t>For $ available, maximize 1-degree cells based on government priorities; initial goal was for ≥20 cells</a:t>
            </a:r>
          </a:p>
          <a:p>
            <a:r>
              <a:rPr lang="en-US" sz="2400" dirty="0" smtClean="0"/>
              <a:t>Ellipsoid height option subsequently requested</a:t>
            </a:r>
          </a:p>
        </p:txBody>
      </p:sp>
      <p:sp>
        <p:nvSpPr>
          <p:cNvPr id="4" name="TextBox 3"/>
          <p:cNvSpPr txBox="1"/>
          <p:nvPr/>
        </p:nvSpPr>
        <p:spPr>
          <a:xfrm>
            <a:off x="990600" y="1143000"/>
            <a:ext cx="7010400" cy="4524315"/>
          </a:xfrm>
          <a:prstGeom prst="rect">
            <a:avLst/>
          </a:prstGeom>
          <a:noFill/>
        </p:spPr>
        <p:txBody>
          <a:bodyPr wrap="square" rtlCol="0">
            <a:spAutoFit/>
          </a:bodyPr>
          <a:lstStyle/>
          <a:p>
            <a:pPr algn="ctr"/>
            <a:r>
              <a:rPr lang="en-US" sz="7200" b="1" dirty="0" smtClean="0">
                <a:ln w="38100">
                  <a:solidFill>
                    <a:schemeClr val="accent2">
                      <a:satMod val="140000"/>
                    </a:schemeClr>
                  </a:solidFill>
                  <a:prstDash val="solid"/>
                  <a:miter lim="800000"/>
                </a:ln>
                <a:solidFill>
                  <a:srgbClr val="990099"/>
                </a:solidFill>
                <a:effectLst>
                  <a:outerShdw blurRad="25500" dist="23000" dir="7020000" algn="tl">
                    <a:srgbClr val="000000">
                      <a:alpha val="50000"/>
                    </a:srgbClr>
                  </a:outerShdw>
                </a:effectLst>
              </a:rPr>
              <a:t>Intense “</a:t>
            </a:r>
            <a:r>
              <a:rPr lang="en-US" sz="7200" b="1" dirty="0" err="1" smtClean="0">
                <a:ln w="38100">
                  <a:solidFill>
                    <a:schemeClr val="accent2">
                      <a:satMod val="140000"/>
                    </a:schemeClr>
                  </a:solidFill>
                  <a:prstDash val="solid"/>
                  <a:miter lim="800000"/>
                </a:ln>
                <a:solidFill>
                  <a:srgbClr val="990099"/>
                </a:solidFill>
                <a:effectLst>
                  <a:outerShdw blurRad="25500" dist="23000" dir="7020000" algn="tl">
                    <a:srgbClr val="000000">
                      <a:alpha val="50000"/>
                    </a:srgbClr>
                  </a:outerShdw>
                </a:effectLst>
              </a:rPr>
              <a:t>coopetition</a:t>
            </a:r>
            <a:r>
              <a:rPr lang="en-US" sz="7200" b="1" dirty="0" smtClean="0">
                <a:ln w="38100">
                  <a:solidFill>
                    <a:schemeClr val="accent2">
                      <a:satMod val="140000"/>
                    </a:schemeClr>
                  </a:solidFill>
                  <a:prstDash val="solid"/>
                  <a:miter lim="800000"/>
                </a:ln>
                <a:solidFill>
                  <a:srgbClr val="990099"/>
                </a:solidFill>
                <a:effectLst>
                  <a:outerShdw blurRad="25500" dist="23000" dir="7020000" algn="tl">
                    <a:srgbClr val="000000">
                      <a:alpha val="50000"/>
                    </a:srgbClr>
                  </a:outerShdw>
                </a:effectLst>
              </a:rPr>
              <a:t>” between </a:t>
            </a:r>
            <a:r>
              <a:rPr lang="en-US" sz="7200" b="1" dirty="0" err="1" smtClean="0">
                <a:ln w="38100">
                  <a:solidFill>
                    <a:schemeClr val="accent2">
                      <a:satMod val="140000"/>
                    </a:schemeClr>
                  </a:solidFill>
                  <a:prstDash val="solid"/>
                  <a:miter lim="800000"/>
                </a:ln>
                <a:solidFill>
                  <a:srgbClr val="990099"/>
                </a:solidFill>
                <a:effectLst>
                  <a:outerShdw blurRad="25500" dist="23000" dir="7020000" algn="tl">
                    <a:srgbClr val="000000">
                      <a:alpha val="50000"/>
                    </a:srgbClr>
                  </a:outerShdw>
                </a:effectLst>
              </a:rPr>
              <a:t>Fugro</a:t>
            </a:r>
            <a:r>
              <a:rPr lang="en-US" sz="7200" b="1" dirty="0" smtClean="0">
                <a:ln w="38100">
                  <a:solidFill>
                    <a:schemeClr val="accent2">
                      <a:satMod val="140000"/>
                    </a:schemeClr>
                  </a:solidFill>
                  <a:prstDash val="solid"/>
                  <a:miter lim="800000"/>
                </a:ln>
                <a:solidFill>
                  <a:srgbClr val="990099"/>
                </a:solidFill>
                <a:effectLst>
                  <a:outerShdw blurRad="25500" dist="23000" dir="7020000" algn="tl">
                    <a:srgbClr val="000000">
                      <a:alpha val="50000"/>
                    </a:srgbClr>
                  </a:outerShdw>
                </a:effectLst>
              </a:rPr>
              <a:t> and </a:t>
            </a:r>
            <a:r>
              <a:rPr lang="en-US" sz="7200" b="1" dirty="0" err="1" smtClean="0">
                <a:ln w="38100">
                  <a:solidFill>
                    <a:schemeClr val="accent2">
                      <a:satMod val="140000"/>
                    </a:schemeClr>
                  </a:solidFill>
                  <a:prstDash val="solid"/>
                  <a:miter lim="800000"/>
                </a:ln>
                <a:solidFill>
                  <a:srgbClr val="990099"/>
                </a:solidFill>
                <a:effectLst>
                  <a:outerShdw blurRad="25500" dist="23000" dir="7020000" algn="tl">
                    <a:srgbClr val="000000">
                      <a:alpha val="50000"/>
                    </a:srgbClr>
                  </a:outerShdw>
                </a:effectLst>
              </a:rPr>
              <a:t>Intermap</a:t>
            </a:r>
            <a:endParaRPr lang="en-US" sz="7200" b="1" dirty="0">
              <a:ln w="38100">
                <a:solidFill>
                  <a:schemeClr val="accent2">
                    <a:satMod val="140000"/>
                  </a:schemeClr>
                </a:solidFill>
                <a:prstDash val="solid"/>
                <a:miter lim="800000"/>
              </a:ln>
              <a:solidFill>
                <a:srgbClr val="990099"/>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32"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diamond(out)">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715962"/>
          </a:xfrm>
        </p:spPr>
        <p:txBody>
          <a:bodyPr/>
          <a:lstStyle/>
          <a:p>
            <a:r>
              <a:rPr lang="en-US" sz="3600" dirty="0" err="1" smtClean="0">
                <a:solidFill>
                  <a:srgbClr val="008000"/>
                </a:solidFill>
              </a:rPr>
              <a:t>Fugro’s</a:t>
            </a:r>
            <a:r>
              <a:rPr lang="en-US" sz="3600" dirty="0" smtClean="0">
                <a:solidFill>
                  <a:srgbClr val="008000"/>
                </a:solidFill>
              </a:rPr>
              <a:t> Value Added Products</a:t>
            </a:r>
            <a:endParaRPr lang="en-US" sz="3600" dirty="0">
              <a:solidFill>
                <a:srgbClr val="008000"/>
              </a:solidFill>
            </a:endParaRPr>
          </a:p>
        </p:txBody>
      </p:sp>
      <p:sp>
        <p:nvSpPr>
          <p:cNvPr id="3" name="Content Placeholder 2"/>
          <p:cNvSpPr>
            <a:spLocks noGrp="1"/>
          </p:cNvSpPr>
          <p:nvPr>
            <p:ph idx="1"/>
          </p:nvPr>
        </p:nvSpPr>
        <p:spPr>
          <a:xfrm>
            <a:off x="457200" y="990600"/>
            <a:ext cx="8229600" cy="4525963"/>
          </a:xfrm>
        </p:spPr>
        <p:txBody>
          <a:bodyPr/>
          <a:lstStyle/>
          <a:p>
            <a:pPr>
              <a:buNone/>
            </a:pPr>
            <a:r>
              <a:rPr lang="en-US" sz="2000" dirty="0" smtClean="0"/>
              <a:t>Value added products available at additional costing as requested include:</a:t>
            </a:r>
          </a:p>
          <a:p>
            <a:pPr lvl="0"/>
            <a:r>
              <a:rPr lang="en-US" sz="2000" dirty="0" smtClean="0"/>
              <a:t>P-Band and derived data products</a:t>
            </a:r>
          </a:p>
          <a:p>
            <a:pPr lvl="0"/>
            <a:r>
              <a:rPr lang="en-US" sz="2000" dirty="0" smtClean="0"/>
              <a:t>Bio-mass evaluation, studies and estimating</a:t>
            </a:r>
          </a:p>
          <a:p>
            <a:pPr lvl="0"/>
            <a:r>
              <a:rPr lang="en-US" sz="2000" dirty="0" smtClean="0"/>
              <a:t>Ice and glacier penetration and associated DEM data development</a:t>
            </a:r>
          </a:p>
          <a:p>
            <a:pPr lvl="0"/>
            <a:r>
              <a:rPr lang="en-US" sz="2000" dirty="0" smtClean="0"/>
              <a:t>Derived mapping products specifically designed for the Oil &amp; Gas industry</a:t>
            </a:r>
          </a:p>
          <a:p>
            <a:pPr lvl="0"/>
            <a:r>
              <a:rPr lang="en-US" sz="2000" dirty="0" smtClean="0"/>
              <a:t>Sea ice studies</a:t>
            </a:r>
          </a:p>
          <a:p>
            <a:pPr lvl="0"/>
            <a:r>
              <a:rPr lang="en-US" sz="2000" dirty="0" smtClean="0"/>
              <a:t>Development of the new 1:24,000 USGS topographic maps utilizing synthetic stereo technology</a:t>
            </a:r>
          </a:p>
          <a:p>
            <a:pPr lvl="0"/>
            <a:r>
              <a:rPr lang="en-US" sz="2000" dirty="0" smtClean="0"/>
              <a:t>Semi and automated land cover mapping utilizing </a:t>
            </a:r>
            <a:r>
              <a:rPr lang="en-US" sz="2000" dirty="0" err="1" smtClean="0"/>
              <a:t>FugroMAP</a:t>
            </a:r>
            <a:r>
              <a:rPr lang="en-US" sz="2000" dirty="0" smtClean="0"/>
              <a:t> technology</a:t>
            </a:r>
          </a:p>
          <a:p>
            <a:pPr lvl="0"/>
            <a:r>
              <a:rPr lang="en-US" sz="2000" dirty="0" smtClean="0"/>
              <a:t>Data fusion – pan sharpened products utilizing satellite or airborne multi-spectral, hyperspectral imagery</a:t>
            </a:r>
          </a:p>
          <a:p>
            <a:pPr lvl="0"/>
            <a:r>
              <a:rPr lang="en-US" sz="2000" dirty="0" smtClean="0"/>
              <a:t>Fully </a:t>
            </a:r>
            <a:r>
              <a:rPr lang="en-US" sz="2000" dirty="0" err="1" smtClean="0"/>
              <a:t>polarmetric</a:t>
            </a:r>
            <a:r>
              <a:rPr lang="en-US" sz="2000" dirty="0" smtClean="0"/>
              <a:t> derived data products.</a:t>
            </a:r>
          </a:p>
          <a:p>
            <a:pPr marL="0" indent="3175">
              <a:buNone/>
            </a:pPr>
            <a:r>
              <a:rPr lang="en-US" sz="2000" dirty="0" smtClean="0"/>
              <a:t>Other pure P-Band products NOT part of </a:t>
            </a:r>
            <a:r>
              <a:rPr lang="en-US" sz="2000" dirty="0" err="1" smtClean="0"/>
              <a:t>Fugro’s</a:t>
            </a:r>
            <a:r>
              <a:rPr lang="en-US" sz="2000" dirty="0" smtClean="0"/>
              <a:t> previous deliverables continue to be available only as value added products at an additional </a:t>
            </a:r>
            <a:r>
              <a:rPr lang="en-US" sz="2000" smtClean="0"/>
              <a:t>cost.</a:t>
            </a:r>
            <a:endParaRPr lang="en-US" sz="2000" dirty="0" smtClean="0"/>
          </a:p>
          <a:p>
            <a:endParaRPr lang="en-US"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0" y="-19714"/>
            <a:ext cx="9143999" cy="6897428"/>
          </a:xfrm>
          <a:prstGeom prst="rect">
            <a:avLst/>
          </a:prstGeom>
          <a:noFill/>
          <a:ln w="9525">
            <a:noFill/>
            <a:miter lim="800000"/>
            <a:headEnd/>
            <a:tailEnd/>
          </a:ln>
        </p:spPr>
      </p:pic>
      <p:sp>
        <p:nvSpPr>
          <p:cNvPr id="3" name="TextBox 2"/>
          <p:cNvSpPr txBox="1"/>
          <p:nvPr/>
        </p:nvSpPr>
        <p:spPr>
          <a:xfrm>
            <a:off x="2438400" y="3810000"/>
            <a:ext cx="2286000" cy="523220"/>
          </a:xfrm>
          <a:prstGeom prst="rect">
            <a:avLst/>
          </a:prstGeom>
          <a:solidFill>
            <a:srgbClr val="0070C0"/>
          </a:solidFill>
        </p:spPr>
        <p:txBody>
          <a:bodyPr wrap="square" rtlCol="0">
            <a:spAutoFit/>
          </a:bodyPr>
          <a:lstStyle/>
          <a:p>
            <a:pPr algn="ctr"/>
            <a:r>
              <a:rPr lang="en-US" sz="2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Fugro</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Cells</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TextBox 4"/>
          <p:cNvSpPr txBox="1"/>
          <p:nvPr/>
        </p:nvSpPr>
        <p:spPr>
          <a:xfrm>
            <a:off x="5791200" y="2829580"/>
            <a:ext cx="2590800" cy="523220"/>
          </a:xfrm>
          <a:prstGeom prst="rect">
            <a:avLst/>
          </a:prstGeom>
          <a:solidFill>
            <a:schemeClr val="accent2"/>
          </a:solidFill>
        </p:spPr>
        <p:txBody>
          <a:bodyPr wrap="square" rtlCol="0">
            <a:spAutoFit/>
          </a:bodyPr>
          <a:lstStyle/>
          <a:p>
            <a:pPr algn="ct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Intermap</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Cells</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7" name="Straight Connector 6"/>
          <p:cNvCxnSpPr/>
          <p:nvPr/>
        </p:nvCxnSpPr>
        <p:spPr>
          <a:xfrm flipV="1">
            <a:off x="4648200" y="2057400"/>
            <a:ext cx="990600" cy="76200"/>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4724400" y="3200400"/>
            <a:ext cx="1066800" cy="76200"/>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16200000" flipV="1">
            <a:off x="4114800" y="2667000"/>
            <a:ext cx="1143000" cy="76200"/>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5143502" y="2552701"/>
            <a:ext cx="1142999" cy="152399"/>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33400" y="1536918"/>
            <a:ext cx="3048000" cy="1815882"/>
          </a:xfrm>
          <a:prstGeom prst="rect">
            <a:avLst/>
          </a:prstGeom>
          <a:noFill/>
        </p:spPr>
        <p:txBody>
          <a:bodyPr wrap="square" rtlCol="0">
            <a:spAutoFit/>
          </a:bodyPr>
          <a:lstStyle/>
          <a:p>
            <a:pPr algn="ctr"/>
            <a:r>
              <a:rPr lang="en-US" sz="2800" b="1" dirty="0" smtClean="0">
                <a:solidFill>
                  <a:srgbClr val="FFFF00"/>
                </a:solidFill>
              </a:rPr>
              <a:t>Yellow numbers are priorities provided to Dewberry</a:t>
            </a:r>
            <a:endParaRPr lang="en-US" sz="2800" b="1" dirty="0">
              <a:solidFill>
                <a:srgbClr val="FFFF00"/>
              </a:solidFill>
            </a:endParaRPr>
          </a:p>
        </p:txBody>
      </p:sp>
      <p:sp>
        <p:nvSpPr>
          <p:cNvPr id="21" name="TextBox 20"/>
          <p:cNvSpPr txBox="1"/>
          <p:nvPr/>
        </p:nvSpPr>
        <p:spPr>
          <a:xfrm>
            <a:off x="5791200" y="1981200"/>
            <a:ext cx="2057400" cy="523220"/>
          </a:xfrm>
          <a:prstGeom prst="rect">
            <a:avLst/>
          </a:prstGeom>
          <a:noFill/>
        </p:spPr>
        <p:txBody>
          <a:bodyPr wrap="square" rtlCol="0">
            <a:spAutoFit/>
          </a:bodyPr>
          <a:lstStyle/>
          <a:p>
            <a:r>
              <a:rPr lang="en-US" sz="2800" b="1" dirty="0" smtClean="0">
                <a:solidFill>
                  <a:srgbClr val="FFFF00"/>
                </a:solidFill>
              </a:rPr>
              <a:t>Pilot cells</a:t>
            </a:r>
            <a:endParaRPr lang="en-US" sz="2800" b="1" dirty="0">
              <a:solidFill>
                <a:srgbClr val="FFFF00"/>
              </a:solidFill>
            </a:endParaRPr>
          </a:p>
        </p:txBody>
      </p:sp>
      <p:sp>
        <p:nvSpPr>
          <p:cNvPr id="13" name="Up Arrow Callout 12"/>
          <p:cNvSpPr/>
          <p:nvPr/>
        </p:nvSpPr>
        <p:spPr>
          <a:xfrm>
            <a:off x="4800600" y="4495800"/>
            <a:ext cx="1143000" cy="1219200"/>
          </a:xfrm>
          <a:prstGeom prst="upArrowCallout">
            <a:avLst/>
          </a:prstGeom>
          <a:solidFill>
            <a:srgbClr val="00B05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147</a:t>
            </a:r>
            <a:r>
              <a:rPr lang="en-US" sz="2000" b="1" baseline="30000" dirty="0" smtClean="0">
                <a:solidFill>
                  <a:srgbClr val="FFFF00"/>
                </a:solidFill>
              </a:rPr>
              <a:t>th</a:t>
            </a:r>
            <a:r>
              <a:rPr lang="en-US" sz="2000" b="1" dirty="0" smtClean="0">
                <a:solidFill>
                  <a:srgbClr val="FFFF00"/>
                </a:solidFill>
              </a:rPr>
              <a:t> meridian</a:t>
            </a:r>
            <a:endParaRPr lang="en-US" sz="20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838200" y="1093887"/>
            <a:ext cx="7772400" cy="5078313"/>
          </a:xfrm>
          <a:prstGeom prst="rect">
            <a:avLst/>
          </a:prstGeom>
        </p:spPr>
        <p:txBody>
          <a:bodyPr wrap="square">
            <a:spAutoFit/>
          </a:bodyPr>
          <a:lstStyle/>
          <a:p>
            <a:r>
              <a:rPr lang="en-US" dirty="0" smtClean="0"/>
              <a:t>1. Definitions </a:t>
            </a:r>
          </a:p>
          <a:p>
            <a:r>
              <a:rPr lang="en-US" dirty="0" smtClean="0"/>
              <a:t>a. HRTE3 is defined as a Digital Elevation Model (DEM) built to the following specifications: </a:t>
            </a:r>
          </a:p>
          <a:p>
            <a:r>
              <a:rPr lang="en-US" dirty="0" err="1" smtClean="0"/>
              <a:t>i</a:t>
            </a:r>
            <a:r>
              <a:rPr lang="en-US" dirty="0" smtClean="0"/>
              <a:t>. Post Spacing: 0.4 x 0.8 arc/sec (at latitudes above 50 degrees) </a:t>
            </a:r>
          </a:p>
          <a:p>
            <a:r>
              <a:rPr lang="en-US" dirty="0" smtClean="0"/>
              <a:t>ii. Format: signed 16 bit GeoTIFF (whole integer, elevations in meters) with null value set to –32767. </a:t>
            </a:r>
          </a:p>
          <a:p>
            <a:r>
              <a:rPr lang="en-US" dirty="0" smtClean="0"/>
              <a:t>iii. Projection: Geographic (decimal degrees) </a:t>
            </a:r>
          </a:p>
          <a:p>
            <a:r>
              <a:rPr lang="en-US" dirty="0" smtClean="0"/>
              <a:t>iv. Datum: </a:t>
            </a:r>
          </a:p>
          <a:p>
            <a:r>
              <a:rPr lang="en-US" dirty="0" smtClean="0"/>
              <a:t>1. Horizontal- WGS-84 </a:t>
            </a:r>
          </a:p>
          <a:p>
            <a:r>
              <a:rPr lang="en-US" dirty="0" smtClean="0"/>
              <a:t>2. Vertical- EGM-96 (geoid) </a:t>
            </a:r>
          </a:p>
          <a:p>
            <a:r>
              <a:rPr lang="en-US" dirty="0" smtClean="0"/>
              <a:t>v. Work Unit (cell size): 30min. X 30min. (4501 rows by 4501 columns) </a:t>
            </a:r>
          </a:p>
          <a:p>
            <a:r>
              <a:rPr lang="en-US" dirty="0" smtClean="0"/>
              <a:t>vi. Surface type: </a:t>
            </a:r>
          </a:p>
          <a:p>
            <a:r>
              <a:rPr lang="en-US" dirty="0" smtClean="0"/>
              <a:t>1. Reflective- terrain matrix representing the physical surface of the stereo model where buildings, vegetation, etc. are portrayed. </a:t>
            </a:r>
          </a:p>
          <a:p>
            <a:r>
              <a:rPr lang="en-US" dirty="0" smtClean="0"/>
              <a:t>2. Bare Earth- terrain matrix representing the earth’s surface where cultural features and vegetation are not portrayed. However, man-made earthen features such as levees, earthen bunkers and </a:t>
            </a:r>
            <a:r>
              <a:rPr lang="en-US" dirty="0" err="1" smtClean="0"/>
              <a:t>berms</a:t>
            </a:r>
            <a:r>
              <a:rPr lang="en-US" dirty="0" smtClean="0"/>
              <a:t> are portrayed in this surface type. </a:t>
            </a:r>
            <a:endParaRPr lang="en-US" dirty="0"/>
          </a:p>
        </p:txBody>
      </p:sp>
      <p:sp>
        <p:nvSpPr>
          <p:cNvPr id="3" name="Title 2"/>
          <p:cNvSpPr>
            <a:spLocks noGrp="1"/>
          </p:cNvSpPr>
          <p:nvPr>
            <p:ph type="title"/>
          </p:nvPr>
        </p:nvSpPr>
        <p:spPr>
          <a:xfrm>
            <a:off x="457200" y="274638"/>
            <a:ext cx="8229600" cy="868362"/>
          </a:xfrm>
        </p:spPr>
        <p:txBody>
          <a:bodyPr/>
          <a:lstStyle/>
          <a:p>
            <a:r>
              <a:rPr lang="en-US" dirty="0" smtClean="0">
                <a:solidFill>
                  <a:srgbClr val="008000"/>
                </a:solidFill>
              </a:rPr>
              <a:t>NGA’s HRTE3 Specifications</a:t>
            </a:r>
            <a:endParaRPr lang="en-US" dirty="0">
              <a:solidFill>
                <a:srgbClr val="008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3600" dirty="0" err="1" smtClean="0">
                <a:solidFill>
                  <a:srgbClr val="008000"/>
                </a:solidFill>
              </a:rPr>
              <a:t>Skybreaking</a:t>
            </a:r>
            <a:r>
              <a:rPr lang="en-US" sz="3600" dirty="0" smtClean="0">
                <a:solidFill>
                  <a:srgbClr val="008000"/>
                </a:solidFill>
              </a:rPr>
              <a:t> ceremony, 7/23/2010</a:t>
            </a:r>
            <a:endParaRPr lang="en-US" sz="3600" dirty="0">
              <a:solidFill>
                <a:srgbClr val="008000"/>
              </a:solidFill>
            </a:endParaRPr>
          </a:p>
        </p:txBody>
      </p:sp>
      <p:sp>
        <p:nvSpPr>
          <p:cNvPr id="3" name="Content Placeholder 2"/>
          <p:cNvSpPr>
            <a:spLocks noGrp="1"/>
          </p:cNvSpPr>
          <p:nvPr>
            <p:ph idx="1"/>
          </p:nvPr>
        </p:nvSpPr>
        <p:spPr/>
        <p:txBody>
          <a:bodyPr/>
          <a:lstStyle/>
          <a:p>
            <a:endParaRPr lang="en-US" dirty="0"/>
          </a:p>
        </p:txBody>
      </p:sp>
      <p:pic>
        <p:nvPicPr>
          <p:cNvPr id="1026" name="Picture 2" descr="C:\Users\dmaune\AppData\Local\Microsoft\Windows\Temporary Internet Files\Content.Outlook\47ACU5SB\Skybreaking _1.jpg"/>
          <p:cNvPicPr>
            <a:picLocks noChangeAspect="1" noChangeArrowheads="1"/>
          </p:cNvPicPr>
          <p:nvPr/>
        </p:nvPicPr>
        <p:blipFill>
          <a:blip r:embed="rId2" cstate="print"/>
          <a:srcRect b="21111"/>
          <a:stretch>
            <a:fillRect/>
          </a:stretch>
        </p:blipFill>
        <p:spPr bwMode="auto">
          <a:xfrm>
            <a:off x="152400" y="990600"/>
            <a:ext cx="8763000" cy="5184775"/>
          </a:xfrm>
          <a:prstGeom prst="rect">
            <a:avLst/>
          </a:prstGeom>
          <a:noFill/>
        </p:spPr>
      </p:pic>
      <p:sp>
        <p:nvSpPr>
          <p:cNvPr id="7" name="Down Arrow Callout 6"/>
          <p:cNvSpPr/>
          <p:nvPr/>
        </p:nvSpPr>
        <p:spPr>
          <a:xfrm>
            <a:off x="5486400" y="1905000"/>
            <a:ext cx="1371600" cy="1295400"/>
          </a:xfrm>
          <a:prstGeom prst="downArrowCallout">
            <a:avLst/>
          </a:prstGeom>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t>Fugro’s</a:t>
            </a:r>
            <a:r>
              <a:rPr lang="en-US" sz="2000" b="1" dirty="0" smtClean="0"/>
              <a:t> </a:t>
            </a:r>
            <a:r>
              <a:rPr lang="en-US" sz="2000" b="1" dirty="0" err="1" smtClean="0"/>
              <a:t>GeoSAR</a:t>
            </a:r>
            <a:endParaRPr lang="en-US" sz="2000" b="1" dirty="0"/>
          </a:p>
        </p:txBody>
      </p:sp>
      <p:sp>
        <p:nvSpPr>
          <p:cNvPr id="8" name="Down Arrow Callout 7"/>
          <p:cNvSpPr/>
          <p:nvPr/>
        </p:nvSpPr>
        <p:spPr>
          <a:xfrm>
            <a:off x="2057400" y="1905000"/>
            <a:ext cx="1447800" cy="1371600"/>
          </a:xfrm>
          <a:prstGeom prst="down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t>Intermap’s</a:t>
            </a:r>
            <a:r>
              <a:rPr lang="en-US" sz="2000" b="1" dirty="0" smtClean="0"/>
              <a:t> STAR</a:t>
            </a:r>
            <a:endParaRPr lang="en-US"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JOA Surveys, QA/QC Checkpoints</a:t>
            </a:r>
            <a:endParaRPr lang="en-US" sz="3600" dirty="0">
              <a:solidFill>
                <a:srgbClr val="008000"/>
              </a:solidFill>
            </a:endParaRPr>
          </a:p>
        </p:txBody>
      </p:sp>
      <p:sp>
        <p:nvSpPr>
          <p:cNvPr id="3" name="Content Placeholder 2"/>
          <p:cNvSpPr>
            <a:spLocks noGrp="1"/>
          </p:cNvSpPr>
          <p:nvPr>
            <p:ph idx="1"/>
          </p:nvPr>
        </p:nvSpPr>
        <p:spPr/>
        <p:txBody>
          <a:bodyPr/>
          <a:lstStyle/>
          <a:p>
            <a:r>
              <a:rPr lang="en-US" sz="2800" dirty="0" smtClean="0"/>
              <a:t>105 Datasheets with 119 QC coordinates &amp; heights</a:t>
            </a:r>
          </a:p>
          <a:p>
            <a:r>
              <a:rPr lang="en-US" sz="2800" dirty="0" smtClean="0"/>
              <a:t>69 towers at 53 sites</a:t>
            </a:r>
          </a:p>
          <a:p>
            <a:r>
              <a:rPr lang="en-US" sz="2800" dirty="0" smtClean="0"/>
              <a:t>11 buildings at tower sites</a:t>
            </a:r>
          </a:p>
          <a:p>
            <a:r>
              <a:rPr lang="en-US" sz="2800" dirty="0" smtClean="0"/>
              <a:t>Within ±250 meters of the 147</a:t>
            </a:r>
            <a:r>
              <a:rPr lang="en-US" sz="2800" baseline="30000" dirty="0" smtClean="0"/>
              <a:t>th</a:t>
            </a:r>
            <a:r>
              <a:rPr lang="en-US" sz="2800" dirty="0" smtClean="0"/>
              <a:t> meridian:</a:t>
            </a:r>
          </a:p>
          <a:p>
            <a:pPr lvl="1"/>
            <a:r>
              <a:rPr lang="en-US" dirty="0" smtClean="0"/>
              <a:t>14 points in forested areas</a:t>
            </a:r>
          </a:p>
          <a:p>
            <a:pPr lvl="1"/>
            <a:r>
              <a:rPr lang="en-US" dirty="0" smtClean="0"/>
              <a:t>7 points on high, open terrain</a:t>
            </a:r>
          </a:p>
          <a:p>
            <a:r>
              <a:rPr lang="en-US" sz="2800" dirty="0" smtClean="0"/>
              <a:t>18 NGS stations in Denali Highway areas</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8"/>
            <a:ext cx="8229600" cy="639762"/>
          </a:xfrm>
        </p:spPr>
        <p:txBody>
          <a:bodyPr/>
          <a:lstStyle/>
          <a:p>
            <a:r>
              <a:rPr lang="en-US" sz="3600" dirty="0" smtClean="0">
                <a:solidFill>
                  <a:srgbClr val="008000"/>
                </a:solidFill>
              </a:rPr>
              <a:t>Selection of QA/QC Checkpoint Locations</a:t>
            </a:r>
            <a:endParaRPr lang="en-US" sz="3600" dirty="0">
              <a:solidFill>
                <a:srgbClr val="008000"/>
              </a:solidFill>
            </a:endParaRPr>
          </a:p>
        </p:txBody>
      </p:sp>
      <p:sp>
        <p:nvSpPr>
          <p:cNvPr id="10" name="Text Placeholder 9"/>
          <p:cNvSpPr>
            <a:spLocks noGrp="1"/>
          </p:cNvSpPr>
          <p:nvPr>
            <p:ph type="body" idx="1"/>
          </p:nvPr>
        </p:nvSpPr>
        <p:spPr>
          <a:xfrm>
            <a:off x="457200" y="914400"/>
            <a:ext cx="4040188" cy="381000"/>
          </a:xfrm>
        </p:spPr>
        <p:txBody>
          <a:bodyPr/>
          <a:lstStyle/>
          <a:p>
            <a:pPr algn="ctr"/>
            <a:r>
              <a:rPr lang="en-US" dirty="0" smtClean="0">
                <a:solidFill>
                  <a:srgbClr val="FF0000"/>
                </a:solidFill>
              </a:rPr>
              <a:t>Tower sites for horizontal QA</a:t>
            </a:r>
            <a:endParaRPr lang="en-US" dirty="0">
              <a:solidFill>
                <a:srgbClr val="FF0000"/>
              </a:solidFill>
            </a:endParaRPr>
          </a:p>
        </p:txBody>
      </p:sp>
      <p:pic>
        <p:nvPicPr>
          <p:cNvPr id="39939" name="Picture 3"/>
          <p:cNvPicPr>
            <a:picLocks noGrp="1" noChangeAspect="1" noChangeArrowheads="1"/>
          </p:cNvPicPr>
          <p:nvPr>
            <p:ph sz="half" idx="2"/>
          </p:nvPr>
        </p:nvPicPr>
        <p:blipFill>
          <a:blip r:embed="rId2" cstate="print"/>
          <a:stretch>
            <a:fillRect/>
          </a:stretch>
        </p:blipFill>
        <p:spPr bwMode="auto">
          <a:xfrm>
            <a:off x="685800" y="1345068"/>
            <a:ext cx="3657600" cy="4781095"/>
          </a:xfrm>
          <a:prstGeom prst="rect">
            <a:avLst/>
          </a:prstGeom>
          <a:noFill/>
          <a:ln w="9525">
            <a:noFill/>
            <a:miter lim="800000"/>
            <a:headEnd/>
            <a:tailEnd/>
          </a:ln>
        </p:spPr>
      </p:pic>
      <p:sp>
        <p:nvSpPr>
          <p:cNvPr id="11" name="Text Placeholder 10"/>
          <p:cNvSpPr>
            <a:spLocks noGrp="1"/>
          </p:cNvSpPr>
          <p:nvPr>
            <p:ph type="body" sz="quarter" idx="3"/>
          </p:nvPr>
        </p:nvSpPr>
        <p:spPr>
          <a:xfrm>
            <a:off x="4645025" y="914400"/>
            <a:ext cx="4041775" cy="381000"/>
          </a:xfrm>
        </p:spPr>
        <p:txBody>
          <a:bodyPr/>
          <a:lstStyle/>
          <a:p>
            <a:pPr algn="r"/>
            <a:r>
              <a:rPr lang="en-US" dirty="0" smtClean="0">
                <a:solidFill>
                  <a:srgbClr val="FF0000"/>
                </a:solidFill>
              </a:rPr>
              <a:t>Ground points for vertical QA</a:t>
            </a:r>
            <a:endParaRPr lang="en-US" dirty="0">
              <a:solidFill>
                <a:srgbClr val="FF0000"/>
              </a:solidFill>
            </a:endParaRPr>
          </a:p>
        </p:txBody>
      </p:sp>
      <p:sp>
        <p:nvSpPr>
          <p:cNvPr id="12" name="TextBox 11"/>
          <p:cNvSpPr txBox="1"/>
          <p:nvPr/>
        </p:nvSpPr>
        <p:spPr>
          <a:xfrm>
            <a:off x="2362200" y="5715000"/>
            <a:ext cx="3505200" cy="1015663"/>
          </a:xfrm>
          <a:prstGeom prst="rect">
            <a:avLst/>
          </a:prstGeom>
          <a:noFill/>
        </p:spPr>
        <p:txBody>
          <a:bodyPr wrap="square" rtlCol="0">
            <a:spAutoFit/>
          </a:bodyPr>
          <a:lstStyle/>
          <a:p>
            <a:r>
              <a:rPr lang="en-US" sz="2000" b="1" dirty="0" smtClean="0">
                <a:solidFill>
                  <a:srgbClr val="FF0000"/>
                </a:solidFill>
              </a:rPr>
              <a:t>Others are near 147</a:t>
            </a:r>
            <a:r>
              <a:rPr lang="en-US" sz="2000" b="1" baseline="30000" dirty="0" smtClean="0">
                <a:solidFill>
                  <a:srgbClr val="FF0000"/>
                </a:solidFill>
              </a:rPr>
              <a:t>th</a:t>
            </a:r>
            <a:r>
              <a:rPr lang="en-US" sz="2000" b="1" dirty="0" smtClean="0">
                <a:solidFill>
                  <a:srgbClr val="FF0000"/>
                </a:solidFill>
              </a:rPr>
              <a:t> meridian for testing both </a:t>
            </a:r>
            <a:r>
              <a:rPr lang="en-US" sz="2000" b="1" dirty="0" err="1" smtClean="0">
                <a:solidFill>
                  <a:srgbClr val="FF0000"/>
                </a:solidFill>
              </a:rPr>
              <a:t>Intermap</a:t>
            </a:r>
            <a:r>
              <a:rPr lang="en-US" sz="2000" b="1" dirty="0" smtClean="0">
                <a:solidFill>
                  <a:srgbClr val="FF0000"/>
                </a:solidFill>
              </a:rPr>
              <a:t> &amp; </a:t>
            </a:r>
            <a:r>
              <a:rPr lang="en-US" sz="2000" b="1" dirty="0" err="1" smtClean="0">
                <a:solidFill>
                  <a:srgbClr val="FF0000"/>
                </a:solidFill>
              </a:rPr>
              <a:t>Fugro</a:t>
            </a:r>
            <a:r>
              <a:rPr lang="en-US" sz="2000" b="1" dirty="0" smtClean="0">
                <a:solidFill>
                  <a:srgbClr val="FF0000"/>
                </a:solidFill>
              </a:rPr>
              <a:t> (buffers)</a:t>
            </a:r>
            <a:endParaRPr lang="en-US" sz="2000" b="1" dirty="0">
              <a:solidFill>
                <a:srgbClr val="FF0000"/>
              </a:solidFill>
            </a:endParaRPr>
          </a:p>
        </p:txBody>
      </p:sp>
      <p:pic>
        <p:nvPicPr>
          <p:cNvPr id="39941" name="Picture 5"/>
          <p:cNvPicPr>
            <a:picLocks noGrp="1" noChangeAspect="1" noChangeArrowheads="1"/>
          </p:cNvPicPr>
          <p:nvPr>
            <p:ph sz="quarter" idx="4"/>
          </p:nvPr>
        </p:nvPicPr>
        <p:blipFill>
          <a:blip r:embed="rId3" cstate="print"/>
          <a:srcRect/>
          <a:stretch>
            <a:fillRect/>
          </a:stretch>
        </p:blipFill>
        <p:spPr bwMode="auto">
          <a:xfrm>
            <a:off x="4953000" y="1371600"/>
            <a:ext cx="3664715" cy="4754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9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solidFill>
                  <a:srgbClr val="008000"/>
                </a:solidFill>
              </a:rPr>
              <a:t>Intermap’s</a:t>
            </a:r>
            <a:r>
              <a:rPr lang="en-US" sz="3600" dirty="0" smtClean="0">
                <a:solidFill>
                  <a:srgbClr val="008000"/>
                </a:solidFill>
              </a:rPr>
              <a:t> Pilot Cell #11</a:t>
            </a:r>
            <a:endParaRPr lang="en-US" sz="3600" dirty="0">
              <a:solidFill>
                <a:srgbClr val="008000"/>
              </a:solidFill>
            </a:endParaRPr>
          </a:p>
        </p:txBody>
      </p:sp>
      <p:pic>
        <p:nvPicPr>
          <p:cNvPr id="7" name="Content Placeholder 6" descr="Alaska_Intermap_Pilot_2.jpg"/>
          <p:cNvPicPr>
            <a:picLocks noGrp="1"/>
          </p:cNvPicPr>
          <p:nvPr>
            <p:ph sz="half" idx="1"/>
          </p:nvPr>
        </p:nvPicPr>
        <p:blipFill>
          <a:blip r:embed="rId2" cstate="print"/>
          <a:stretch>
            <a:fillRect/>
          </a:stretch>
        </p:blipFill>
        <p:spPr>
          <a:xfrm>
            <a:off x="727832" y="1600200"/>
            <a:ext cx="3497335" cy="4525963"/>
          </a:xfrm>
          <a:prstGeom prst="rect">
            <a:avLst/>
          </a:prstGeom>
        </p:spPr>
      </p:pic>
      <p:pic>
        <p:nvPicPr>
          <p:cNvPr id="1027" name="Picture 3"/>
          <p:cNvPicPr>
            <a:picLocks noGrp="1" noChangeAspect="1" noChangeArrowheads="1"/>
          </p:cNvPicPr>
          <p:nvPr>
            <p:ph sz="half" idx="2"/>
          </p:nvPr>
        </p:nvPicPr>
        <p:blipFill>
          <a:blip r:embed="rId3" cstate="print"/>
          <a:srcRect/>
          <a:stretch>
            <a:fillRect/>
          </a:stretch>
        </p:blipFill>
        <p:spPr bwMode="auto">
          <a:xfrm>
            <a:off x="4960704" y="1600200"/>
            <a:ext cx="3413591"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Pilot Cell #11, QA/QC Report Summary</a:t>
            </a:r>
            <a:endParaRPr lang="en-US" sz="3600" dirty="0">
              <a:solidFill>
                <a:srgbClr val="008000"/>
              </a:solidFill>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1028700" y="1447800"/>
            <a:ext cx="7086600" cy="31432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038225" y="4457700"/>
            <a:ext cx="7067550"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Pilot Cell #11, QA/QC Report Summary</a:t>
            </a:r>
            <a:endParaRPr lang="en-US" sz="3600" dirty="0">
              <a:solidFill>
                <a:srgbClr val="008000"/>
              </a:solidFill>
            </a:endParaRPr>
          </a:p>
        </p:txBody>
      </p:sp>
      <p:pic>
        <p:nvPicPr>
          <p:cNvPr id="3074" name="Picture 2"/>
          <p:cNvPicPr>
            <a:picLocks noGrp="1" noChangeAspect="1" noChangeArrowheads="1"/>
          </p:cNvPicPr>
          <p:nvPr>
            <p:ph idx="1"/>
          </p:nvPr>
        </p:nvPicPr>
        <p:blipFill>
          <a:blip r:embed="rId2" cstate="print"/>
          <a:srcRect/>
          <a:stretch>
            <a:fillRect/>
          </a:stretch>
        </p:blipFill>
        <p:spPr bwMode="auto">
          <a:xfrm>
            <a:off x="1481200" y="1295400"/>
            <a:ext cx="6181600" cy="4525963"/>
          </a:xfrm>
          <a:prstGeom prst="rect">
            <a:avLst/>
          </a:prstGeom>
          <a:noFill/>
          <a:ln w="9525">
            <a:noFill/>
            <a:miter lim="800000"/>
            <a:headEnd/>
            <a:tailEnd/>
          </a:ln>
        </p:spPr>
      </p:pic>
      <p:sp>
        <p:nvSpPr>
          <p:cNvPr id="5" name="TextBox 4"/>
          <p:cNvSpPr txBox="1"/>
          <p:nvPr/>
        </p:nvSpPr>
        <p:spPr>
          <a:xfrm>
            <a:off x="304800" y="5867400"/>
            <a:ext cx="8382000" cy="369332"/>
          </a:xfrm>
          <a:prstGeom prst="rect">
            <a:avLst/>
          </a:prstGeom>
          <a:noFill/>
        </p:spPr>
        <p:txBody>
          <a:bodyPr wrap="square" rtlCol="0">
            <a:spAutoFit/>
          </a:bodyPr>
          <a:lstStyle/>
          <a:p>
            <a:pPr algn="ctr"/>
            <a:r>
              <a:rPr lang="en-US" b="1" dirty="0" smtClean="0">
                <a:solidFill>
                  <a:srgbClr val="FF0000"/>
                </a:solidFill>
              </a:rPr>
              <a:t>This tile was tested &amp; accepted by both Dewberry and USGS for the NED</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600" dirty="0" err="1" smtClean="0">
                <a:solidFill>
                  <a:srgbClr val="008000"/>
                </a:solidFill>
              </a:rPr>
              <a:t>Fugro’s</a:t>
            </a:r>
            <a:r>
              <a:rPr lang="en-US" sz="3600" dirty="0" smtClean="0">
                <a:solidFill>
                  <a:srgbClr val="008000"/>
                </a:solidFill>
              </a:rPr>
              <a:t> Pilot Cell #12</a:t>
            </a:r>
            <a:endParaRPr lang="en-US" sz="3600" dirty="0">
              <a:solidFill>
                <a:srgbClr val="008000"/>
              </a:solidFill>
            </a:endParaRPr>
          </a:p>
        </p:txBody>
      </p:sp>
      <p:sp>
        <p:nvSpPr>
          <p:cNvPr id="3" name="Content Placeholder 2"/>
          <p:cNvSpPr>
            <a:spLocks noGrp="1"/>
          </p:cNvSpPr>
          <p:nvPr>
            <p:ph idx="1"/>
          </p:nvPr>
        </p:nvSpPr>
        <p:spPr>
          <a:xfrm>
            <a:off x="457200" y="1066800"/>
            <a:ext cx="8229600" cy="5486400"/>
          </a:xfrm>
        </p:spPr>
        <p:txBody>
          <a:bodyPr/>
          <a:lstStyle/>
          <a:p>
            <a:pPr marL="4763" indent="-4763">
              <a:buNone/>
            </a:pPr>
            <a:r>
              <a:rPr lang="en-US" sz="2400" dirty="0" smtClean="0">
                <a:solidFill>
                  <a:srgbClr val="C00000"/>
                </a:solidFill>
              </a:rPr>
              <a:t>Delivery #1 was rejected by Dewberry.  We reported most  DTM areas as being about 4 meters too low, but much lower at several QA/QC checkpoints:</a:t>
            </a:r>
          </a:p>
          <a:p>
            <a:pPr marL="230188" indent="-230188"/>
            <a:r>
              <a:rPr lang="en-US" sz="2400" dirty="0" err="1" smtClean="0"/>
              <a:t>Fugro</a:t>
            </a:r>
            <a:r>
              <a:rPr lang="en-US" sz="2400" dirty="0" smtClean="0"/>
              <a:t> had relied on its Profiler LiDAR data that had been processed in WGS84 (G1150) used by NGA worldwide, rather than WGS84 used nationwide in the U.S.</a:t>
            </a:r>
          </a:p>
          <a:p>
            <a:pPr marL="4763" indent="-4763">
              <a:buNone/>
            </a:pPr>
            <a:r>
              <a:rPr lang="en-US" sz="2400" dirty="0" smtClean="0">
                <a:solidFill>
                  <a:srgbClr val="C00000"/>
                </a:solidFill>
              </a:rPr>
              <a:t>Delivery #2 was much better, but we still had outliers at three QA/QC checkpoints being low by &gt;5 meters:</a:t>
            </a:r>
          </a:p>
          <a:p>
            <a:pPr marL="230188" indent="-230188"/>
            <a:r>
              <a:rPr lang="en-US" sz="2400" dirty="0" err="1" smtClean="0"/>
              <a:t>Fugro</a:t>
            </a:r>
            <a:r>
              <a:rPr lang="en-US" sz="2400" dirty="0" smtClean="0"/>
              <a:t> had applied an incorrect LiDAR bias and was getting P-band ice penetration.  </a:t>
            </a:r>
            <a:r>
              <a:rPr lang="en-US" sz="2400" dirty="0" err="1" smtClean="0"/>
              <a:t>Fugro</a:t>
            </a:r>
            <a:r>
              <a:rPr lang="en-US" sz="2400" dirty="0" smtClean="0"/>
              <a:t> is now performing smart merging of P and X bands and developed a “</a:t>
            </a:r>
            <a:r>
              <a:rPr lang="en-US" sz="2400" dirty="0" err="1" smtClean="0"/>
              <a:t>Hydrid</a:t>
            </a:r>
            <a:r>
              <a:rPr lang="en-US" sz="2400" dirty="0" smtClean="0"/>
              <a:t> DTM workflow”</a:t>
            </a:r>
          </a:p>
          <a:p>
            <a:pPr marL="0" indent="1588">
              <a:buNone/>
            </a:pPr>
            <a:r>
              <a:rPr lang="en-US" sz="2400" dirty="0" smtClean="0">
                <a:solidFill>
                  <a:srgbClr val="C00000"/>
                </a:solidFill>
              </a:rPr>
              <a:t>Delivery #3 passed Dewberry’s accuracy tests for DTM patches provided by </a:t>
            </a:r>
            <a:r>
              <a:rPr lang="en-US" sz="2400" dirty="0" err="1" smtClean="0">
                <a:solidFill>
                  <a:srgbClr val="C00000"/>
                </a:solidFill>
              </a:rPr>
              <a:t>Fugro</a:t>
            </a:r>
            <a:r>
              <a:rPr lang="en-US" sz="2400" dirty="0" smtClean="0">
                <a:solidFill>
                  <a:srgbClr val="C00000"/>
                </a:solidFill>
              </a:rPr>
              <a:t> in vicinity of checkpoints; full cell not yet delivered</a:t>
            </a:r>
            <a:endParaRPr lang="en-US" sz="24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3600" dirty="0" smtClean="0">
                <a:solidFill>
                  <a:srgbClr val="008000"/>
                </a:solidFill>
              </a:rPr>
              <a:t>Accuracy Comparisons between Pilot Cells</a:t>
            </a:r>
            <a:endParaRPr lang="en-US" sz="3600" dirty="0">
              <a:solidFill>
                <a:srgbClr val="008000"/>
              </a:solidFill>
            </a:endParaRPr>
          </a:p>
        </p:txBody>
      </p:sp>
      <p:pic>
        <p:nvPicPr>
          <p:cNvPr id="71682" name="Picture 2"/>
          <p:cNvPicPr>
            <a:picLocks noChangeAspect="1" noChangeArrowheads="1"/>
          </p:cNvPicPr>
          <p:nvPr/>
        </p:nvPicPr>
        <p:blipFill>
          <a:blip r:embed="rId2" cstate="print"/>
          <a:srcRect l="26875" t="28125" r="22500" b="20313"/>
          <a:stretch>
            <a:fillRect/>
          </a:stretch>
        </p:blipFill>
        <p:spPr bwMode="auto">
          <a:xfrm>
            <a:off x="1219200" y="838200"/>
            <a:ext cx="6646718" cy="5415844"/>
          </a:xfrm>
          <a:prstGeom prst="rect">
            <a:avLst/>
          </a:prstGeom>
          <a:noFill/>
          <a:ln w="9525">
            <a:noFill/>
            <a:miter lim="800000"/>
            <a:headEnd/>
            <a:tailEnd/>
          </a:ln>
        </p:spPr>
      </p:pic>
      <p:sp>
        <p:nvSpPr>
          <p:cNvPr id="17" name="Rounded Rectangle 16"/>
          <p:cNvSpPr/>
          <p:nvPr/>
        </p:nvSpPr>
        <p:spPr>
          <a:xfrm>
            <a:off x="1295400" y="838200"/>
            <a:ext cx="2590800" cy="2286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2286000" y="1066800"/>
            <a:ext cx="685800" cy="9144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77000" y="1143000"/>
            <a:ext cx="609600" cy="8382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648200" y="2514600"/>
            <a:ext cx="3810000" cy="369332"/>
          </a:xfrm>
          <a:prstGeom prst="rect">
            <a:avLst/>
          </a:prstGeom>
          <a:noFill/>
        </p:spPr>
        <p:txBody>
          <a:bodyPr wrap="square" rtlCol="0">
            <a:spAutoFit/>
          </a:bodyPr>
          <a:lstStyle/>
          <a:p>
            <a:r>
              <a:rPr lang="en-US" b="1" dirty="0" err="1" smtClean="0">
                <a:solidFill>
                  <a:srgbClr val="C00000"/>
                </a:solidFill>
              </a:rPr>
              <a:t>Intermap</a:t>
            </a:r>
            <a:r>
              <a:rPr lang="en-US" b="1" dirty="0" smtClean="0">
                <a:solidFill>
                  <a:srgbClr val="C00000"/>
                </a:solidFill>
              </a:rPr>
              <a:t> passed with Delivery #1</a:t>
            </a:r>
            <a:endParaRPr lang="en-US" b="1" dirty="0">
              <a:solidFill>
                <a:srgbClr val="C00000"/>
              </a:solidFill>
            </a:endParaRPr>
          </a:p>
        </p:txBody>
      </p:sp>
      <p:sp>
        <p:nvSpPr>
          <p:cNvPr id="21" name="Rounded Rectangle 20"/>
          <p:cNvSpPr/>
          <p:nvPr/>
        </p:nvSpPr>
        <p:spPr>
          <a:xfrm>
            <a:off x="1295400" y="3810000"/>
            <a:ext cx="2514600" cy="228600"/>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2286000" y="3962400"/>
            <a:ext cx="685800" cy="990600"/>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6553200" y="4038600"/>
            <a:ext cx="609600" cy="914400"/>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648200" y="5257800"/>
            <a:ext cx="4038600" cy="369332"/>
          </a:xfrm>
          <a:prstGeom prst="rect">
            <a:avLst/>
          </a:prstGeom>
          <a:noFill/>
        </p:spPr>
        <p:txBody>
          <a:bodyPr wrap="square" rtlCol="0">
            <a:spAutoFit/>
          </a:bodyPr>
          <a:lstStyle/>
          <a:p>
            <a:r>
              <a:rPr lang="en-US" b="1" dirty="0" err="1" smtClean="0">
                <a:solidFill>
                  <a:srgbClr val="C00000"/>
                </a:solidFill>
              </a:rPr>
              <a:t>Fugro</a:t>
            </a:r>
            <a:r>
              <a:rPr lang="en-US" b="1" dirty="0" smtClean="0">
                <a:solidFill>
                  <a:srgbClr val="C00000"/>
                </a:solidFill>
              </a:rPr>
              <a:t> passed with Delivery #3</a:t>
            </a:r>
            <a:endParaRPr lang="en-US"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Common Checkpoints along 147</a:t>
            </a:r>
            <a:r>
              <a:rPr lang="en-US" sz="3600" baseline="30000" dirty="0" smtClean="0">
                <a:solidFill>
                  <a:srgbClr val="008000"/>
                </a:solidFill>
              </a:rPr>
              <a:t>th</a:t>
            </a:r>
            <a:r>
              <a:rPr lang="en-US" sz="3600" dirty="0" smtClean="0">
                <a:solidFill>
                  <a:srgbClr val="008000"/>
                </a:solidFill>
              </a:rPr>
              <a:t> Meridian</a:t>
            </a:r>
            <a:endParaRPr lang="en-US" sz="3600" dirty="0">
              <a:solidFill>
                <a:srgbClr val="008000"/>
              </a:solidFill>
            </a:endParaRPr>
          </a:p>
        </p:txBody>
      </p:sp>
      <p:graphicFrame>
        <p:nvGraphicFramePr>
          <p:cNvPr id="3" name="Table 2"/>
          <p:cNvGraphicFramePr>
            <a:graphicFrameLocks noGrp="1"/>
          </p:cNvGraphicFramePr>
          <p:nvPr/>
        </p:nvGraphicFramePr>
        <p:xfrm>
          <a:off x="609600" y="1397000"/>
          <a:ext cx="8229600" cy="3680823"/>
        </p:xfrm>
        <a:graphic>
          <a:graphicData uri="http://schemas.openxmlformats.org/drawingml/2006/table">
            <a:tbl>
              <a:tblPr firstRow="1" bandRow="1">
                <a:tableStyleId>{5C22544A-7EE6-4342-B048-85BDC9FD1C3A}</a:tableStyleId>
              </a:tblPr>
              <a:tblGrid>
                <a:gridCol w="2057400"/>
                <a:gridCol w="2057400"/>
                <a:gridCol w="2057400"/>
                <a:gridCol w="2057400"/>
              </a:tblGrid>
              <a:tr h="551543">
                <a:tc>
                  <a:txBody>
                    <a:bodyPr/>
                    <a:lstStyle/>
                    <a:p>
                      <a:pPr algn="ctr"/>
                      <a:r>
                        <a:rPr lang="en-US" dirty="0" smtClean="0"/>
                        <a:t>Checkpoint</a:t>
                      </a:r>
                      <a:r>
                        <a:rPr lang="en-US" baseline="0" dirty="0" smtClean="0"/>
                        <a:t> # and slope range</a:t>
                      </a:r>
                      <a:endParaRPr lang="en-US" dirty="0"/>
                    </a:p>
                  </a:txBody>
                  <a:tcPr/>
                </a:tc>
                <a:tc>
                  <a:txBody>
                    <a:bodyPr/>
                    <a:lstStyle/>
                    <a:p>
                      <a:pPr algn="ctr"/>
                      <a:r>
                        <a:rPr lang="en-US" dirty="0" smtClean="0"/>
                        <a:t>JOA’s</a:t>
                      </a:r>
                    </a:p>
                    <a:p>
                      <a:pPr algn="ctr"/>
                      <a:r>
                        <a:rPr lang="en-US" baseline="0" dirty="0" smtClean="0"/>
                        <a:t> Heights</a:t>
                      </a:r>
                      <a:endParaRPr lang="en-US" dirty="0"/>
                    </a:p>
                  </a:txBody>
                  <a:tcPr/>
                </a:tc>
                <a:tc>
                  <a:txBody>
                    <a:bodyPr/>
                    <a:lstStyle/>
                    <a:p>
                      <a:pPr algn="ctr"/>
                      <a:r>
                        <a:rPr lang="en-US" dirty="0" err="1" smtClean="0"/>
                        <a:t>Intermap’s</a:t>
                      </a:r>
                      <a:endParaRPr lang="en-US" dirty="0" smtClean="0"/>
                    </a:p>
                    <a:p>
                      <a:pPr algn="ctr"/>
                      <a:r>
                        <a:rPr lang="en-US" dirty="0" smtClean="0"/>
                        <a:t> Heights</a:t>
                      </a:r>
                      <a:endParaRPr lang="en-US" dirty="0"/>
                    </a:p>
                  </a:txBody>
                  <a:tcPr/>
                </a:tc>
                <a:tc>
                  <a:txBody>
                    <a:bodyPr/>
                    <a:lstStyle/>
                    <a:p>
                      <a:pPr algn="ctr"/>
                      <a:r>
                        <a:rPr lang="en-US" dirty="0" err="1" smtClean="0"/>
                        <a:t>Fugro’s</a:t>
                      </a:r>
                      <a:r>
                        <a:rPr lang="en-US" dirty="0" smtClean="0"/>
                        <a:t> </a:t>
                      </a:r>
                    </a:p>
                    <a:p>
                      <a:pPr algn="ctr"/>
                      <a:r>
                        <a:rPr lang="en-US" dirty="0" smtClean="0"/>
                        <a:t>Heights</a:t>
                      </a:r>
                      <a:endParaRPr lang="en-US" dirty="0"/>
                    </a:p>
                  </a:txBody>
                  <a:tcPr/>
                </a:tc>
              </a:tr>
              <a:tr h="551543">
                <a:tc>
                  <a:txBody>
                    <a:bodyPr/>
                    <a:lstStyle/>
                    <a:p>
                      <a:pPr algn="ctr"/>
                      <a:r>
                        <a:rPr lang="en-US" dirty="0" smtClean="0"/>
                        <a:t>12 (0-10°)</a:t>
                      </a:r>
                      <a:endParaRPr lang="en-US" dirty="0"/>
                    </a:p>
                  </a:txBody>
                  <a:tcPr anchor="ctr"/>
                </a:tc>
                <a:tc>
                  <a:txBody>
                    <a:bodyPr/>
                    <a:lstStyle/>
                    <a:p>
                      <a:pPr algn="ctr"/>
                      <a:r>
                        <a:rPr lang="en-US" dirty="0" smtClean="0"/>
                        <a:t>1,644.41</a:t>
                      </a:r>
                      <a:endParaRPr lang="en-US" dirty="0"/>
                    </a:p>
                  </a:txBody>
                  <a:tcPr anchor="ctr"/>
                </a:tc>
                <a:tc>
                  <a:txBody>
                    <a:bodyPr/>
                    <a:lstStyle/>
                    <a:p>
                      <a:pPr algn="ctr"/>
                      <a:r>
                        <a:rPr lang="en-US" dirty="0" smtClean="0"/>
                        <a:t>1,642.60</a:t>
                      </a:r>
                      <a:endParaRPr lang="en-US" dirty="0"/>
                    </a:p>
                  </a:txBody>
                  <a:tcPr anchor="ctr"/>
                </a:tc>
                <a:tc>
                  <a:txBody>
                    <a:bodyPr/>
                    <a:lstStyle/>
                    <a:p>
                      <a:pPr algn="ctr"/>
                      <a:r>
                        <a:rPr lang="en-US" dirty="0" smtClean="0"/>
                        <a:t>1,640.14</a:t>
                      </a:r>
                      <a:endParaRPr lang="en-US" dirty="0"/>
                    </a:p>
                  </a:txBody>
                  <a:tcPr anchor="ctr"/>
                </a:tc>
              </a:tr>
              <a:tr h="471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61 (0-10°)</a:t>
                      </a:r>
                    </a:p>
                  </a:txBody>
                  <a:tcPr anchor="ctr"/>
                </a:tc>
                <a:tc>
                  <a:txBody>
                    <a:bodyPr/>
                    <a:lstStyle/>
                    <a:p>
                      <a:pPr algn="ctr"/>
                      <a:r>
                        <a:rPr lang="en-US" dirty="0" smtClean="0"/>
                        <a:t>1,527.52</a:t>
                      </a:r>
                      <a:endParaRPr lang="en-US" dirty="0"/>
                    </a:p>
                  </a:txBody>
                  <a:tcPr anchor="ctr"/>
                </a:tc>
                <a:tc>
                  <a:txBody>
                    <a:bodyPr/>
                    <a:lstStyle/>
                    <a:p>
                      <a:pPr algn="ctr"/>
                      <a:r>
                        <a:rPr lang="en-US" dirty="0" smtClean="0"/>
                        <a:t>1,526.24</a:t>
                      </a:r>
                      <a:endParaRPr lang="en-US" dirty="0"/>
                    </a:p>
                  </a:txBody>
                  <a:tcPr anchor="ctr"/>
                </a:tc>
                <a:tc>
                  <a:txBody>
                    <a:bodyPr/>
                    <a:lstStyle/>
                    <a:p>
                      <a:pPr algn="ctr"/>
                      <a:r>
                        <a:rPr lang="en-US" dirty="0" smtClean="0"/>
                        <a:t>1,527.71</a:t>
                      </a:r>
                      <a:endParaRPr lang="en-US" dirty="0"/>
                    </a:p>
                  </a:txBody>
                  <a:tcPr anchor="ctr"/>
                </a:tc>
              </a:tr>
              <a:tr h="457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64 (0-10°)</a:t>
                      </a:r>
                    </a:p>
                  </a:txBody>
                  <a:tcPr anchor="ctr"/>
                </a:tc>
                <a:tc>
                  <a:txBody>
                    <a:bodyPr/>
                    <a:lstStyle/>
                    <a:p>
                      <a:pPr algn="ctr"/>
                      <a:r>
                        <a:rPr lang="en-US" dirty="0" smtClean="0"/>
                        <a:t>1,699.23</a:t>
                      </a:r>
                      <a:endParaRPr lang="en-US" dirty="0"/>
                    </a:p>
                  </a:txBody>
                  <a:tcPr anchor="ctr"/>
                </a:tc>
                <a:tc>
                  <a:txBody>
                    <a:bodyPr/>
                    <a:lstStyle/>
                    <a:p>
                      <a:pPr algn="ctr"/>
                      <a:r>
                        <a:rPr lang="en-US" dirty="0" smtClean="0"/>
                        <a:t>1,699,31</a:t>
                      </a:r>
                      <a:endParaRPr lang="en-US" dirty="0"/>
                    </a:p>
                  </a:txBody>
                  <a:tcPr anchor="ctr"/>
                </a:tc>
                <a:tc>
                  <a:txBody>
                    <a:bodyPr/>
                    <a:lstStyle/>
                    <a:p>
                      <a:pPr algn="ctr"/>
                      <a:r>
                        <a:rPr lang="en-US" dirty="0" smtClean="0"/>
                        <a:t>1,700.97</a:t>
                      </a:r>
                      <a:endParaRPr lang="en-US" dirty="0"/>
                    </a:p>
                  </a:txBody>
                  <a:tcPr anchor="ctr"/>
                </a:tc>
              </a:tr>
              <a:tr h="457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66 (0-10°)</a:t>
                      </a:r>
                    </a:p>
                  </a:txBody>
                  <a:tcPr anchor="ctr"/>
                </a:tc>
                <a:tc>
                  <a:txBody>
                    <a:bodyPr/>
                    <a:lstStyle/>
                    <a:p>
                      <a:pPr algn="ctr"/>
                      <a:r>
                        <a:rPr lang="en-US" dirty="0" smtClean="0"/>
                        <a:t>1,462.54</a:t>
                      </a:r>
                      <a:endParaRPr lang="en-US" dirty="0"/>
                    </a:p>
                  </a:txBody>
                  <a:tcPr anchor="ctr"/>
                </a:tc>
                <a:tc>
                  <a:txBody>
                    <a:bodyPr/>
                    <a:lstStyle/>
                    <a:p>
                      <a:pPr algn="ctr"/>
                      <a:r>
                        <a:rPr lang="en-US" dirty="0" smtClean="0"/>
                        <a:t>1,461.73</a:t>
                      </a:r>
                      <a:endParaRPr lang="en-US" dirty="0"/>
                    </a:p>
                  </a:txBody>
                  <a:tcPr anchor="ctr"/>
                </a:tc>
                <a:tc>
                  <a:txBody>
                    <a:bodyPr/>
                    <a:lstStyle/>
                    <a:p>
                      <a:pPr algn="ctr"/>
                      <a:r>
                        <a:rPr lang="en-US" dirty="0" smtClean="0"/>
                        <a:t>1,460.15</a:t>
                      </a:r>
                      <a:endParaRPr lang="en-US" dirty="0"/>
                    </a:p>
                  </a:txBody>
                  <a:tcPr anchor="ctr"/>
                </a:tc>
              </a:tr>
              <a:tr h="551543">
                <a:tc>
                  <a:txBody>
                    <a:bodyPr/>
                    <a:lstStyle/>
                    <a:p>
                      <a:pPr algn="ctr"/>
                      <a:r>
                        <a:rPr lang="en-US" dirty="0" smtClean="0"/>
                        <a:t>63</a:t>
                      </a:r>
                      <a:r>
                        <a:rPr lang="en-US" baseline="0" dirty="0" smtClean="0"/>
                        <a:t> (10-20°)</a:t>
                      </a:r>
                      <a:endParaRPr lang="en-US" dirty="0"/>
                    </a:p>
                  </a:txBody>
                  <a:tcPr anchor="ctr"/>
                </a:tc>
                <a:tc>
                  <a:txBody>
                    <a:bodyPr/>
                    <a:lstStyle/>
                    <a:p>
                      <a:pPr algn="ctr"/>
                      <a:r>
                        <a:rPr lang="en-US" dirty="0" smtClean="0"/>
                        <a:t>1,641.60</a:t>
                      </a:r>
                      <a:endParaRPr lang="en-US" dirty="0"/>
                    </a:p>
                  </a:txBody>
                  <a:tcPr anchor="ctr"/>
                </a:tc>
                <a:tc>
                  <a:txBody>
                    <a:bodyPr/>
                    <a:lstStyle/>
                    <a:p>
                      <a:pPr algn="ctr"/>
                      <a:r>
                        <a:rPr lang="en-US" dirty="0" smtClean="0"/>
                        <a:t>1,638.99</a:t>
                      </a:r>
                      <a:endParaRPr lang="en-US" dirty="0"/>
                    </a:p>
                  </a:txBody>
                  <a:tcPr anchor="ctr"/>
                </a:tc>
                <a:tc>
                  <a:txBody>
                    <a:bodyPr/>
                    <a:lstStyle/>
                    <a:p>
                      <a:pPr algn="ctr"/>
                      <a:r>
                        <a:rPr lang="en-US" dirty="0" smtClean="0"/>
                        <a:t>1,614.31</a:t>
                      </a:r>
                      <a:endParaRPr lang="en-US" dirty="0"/>
                    </a:p>
                  </a:txBody>
                  <a:tcPr anchor="ctr"/>
                </a:tc>
              </a:tr>
              <a:tr h="551543">
                <a:tc>
                  <a:txBody>
                    <a:bodyPr/>
                    <a:lstStyle/>
                    <a:p>
                      <a:pPr algn="ctr"/>
                      <a:r>
                        <a:rPr lang="en-US" dirty="0" smtClean="0"/>
                        <a:t>8 (20-30°)</a:t>
                      </a:r>
                      <a:endParaRPr lang="en-US" dirty="0"/>
                    </a:p>
                  </a:txBody>
                  <a:tcPr anchor="ctr"/>
                </a:tc>
                <a:tc>
                  <a:txBody>
                    <a:bodyPr/>
                    <a:lstStyle/>
                    <a:p>
                      <a:pPr algn="ctr"/>
                      <a:r>
                        <a:rPr lang="en-US" dirty="0" smtClean="0"/>
                        <a:t>1,771.48</a:t>
                      </a:r>
                      <a:endParaRPr lang="en-US" dirty="0"/>
                    </a:p>
                  </a:txBody>
                  <a:tcPr anchor="ctr"/>
                </a:tc>
                <a:tc>
                  <a:txBody>
                    <a:bodyPr/>
                    <a:lstStyle/>
                    <a:p>
                      <a:pPr algn="ctr"/>
                      <a:r>
                        <a:rPr lang="en-US" dirty="0" smtClean="0"/>
                        <a:t>1,767.26</a:t>
                      </a:r>
                      <a:endParaRPr lang="en-US" dirty="0"/>
                    </a:p>
                  </a:txBody>
                  <a:tcPr anchor="ctr"/>
                </a:tc>
                <a:tc>
                  <a:txBody>
                    <a:bodyPr/>
                    <a:lstStyle/>
                    <a:p>
                      <a:pPr algn="ctr"/>
                      <a:r>
                        <a:rPr lang="en-US" dirty="0" smtClean="0"/>
                        <a:t>1,758.95</a:t>
                      </a:r>
                      <a:endParaRPr lang="en-US" dirty="0"/>
                    </a:p>
                  </a:txBody>
                  <a:tcPr anchor="ctr"/>
                </a:tc>
              </a:tr>
            </a:tbl>
          </a:graphicData>
        </a:graphic>
      </p:graphicFrame>
      <p:sp>
        <p:nvSpPr>
          <p:cNvPr id="4" name="TextBox 3"/>
          <p:cNvSpPr txBox="1"/>
          <p:nvPr/>
        </p:nvSpPr>
        <p:spPr>
          <a:xfrm>
            <a:off x="762000" y="5410200"/>
            <a:ext cx="8001000" cy="769441"/>
          </a:xfrm>
          <a:prstGeom prst="rect">
            <a:avLst/>
          </a:prstGeom>
          <a:noFill/>
        </p:spPr>
        <p:txBody>
          <a:bodyPr wrap="square" rtlCol="0">
            <a:spAutoFit/>
          </a:bodyPr>
          <a:lstStyle/>
          <a:p>
            <a:r>
              <a:rPr lang="en-US" sz="2200" dirty="0" smtClean="0">
                <a:solidFill>
                  <a:srgbClr val="0070C0"/>
                </a:solidFill>
              </a:rPr>
              <a:t>Have not yet received </a:t>
            </a:r>
            <a:r>
              <a:rPr lang="en-US" sz="2200" dirty="0" err="1" smtClean="0">
                <a:solidFill>
                  <a:srgbClr val="0070C0"/>
                </a:solidFill>
              </a:rPr>
              <a:t>Fugro’s</a:t>
            </a:r>
            <a:r>
              <a:rPr lang="en-US" sz="2200" dirty="0" smtClean="0">
                <a:solidFill>
                  <a:srgbClr val="0070C0"/>
                </a:solidFill>
              </a:rPr>
              <a:t> hybrid DTM for two common checkpoints (#63 and #8) on steeper slopes</a:t>
            </a:r>
            <a:endParaRPr lang="en-US" sz="22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020762"/>
          </a:xfrm>
        </p:spPr>
        <p:txBody>
          <a:bodyPr/>
          <a:lstStyle/>
          <a:p>
            <a:r>
              <a:rPr lang="en-US" sz="3600" dirty="0" smtClean="0">
                <a:solidFill>
                  <a:srgbClr val="008000"/>
                </a:solidFill>
              </a:rPr>
              <a:t>Although flat (0-10°), checkpoint at top of ridge; note void areas filled by interpolation</a:t>
            </a:r>
            <a:endParaRPr lang="en-US" sz="3600" dirty="0">
              <a:solidFill>
                <a:srgbClr val="008000"/>
              </a:solidFill>
            </a:endParaRPr>
          </a:p>
        </p:txBody>
      </p:sp>
      <p:sp>
        <p:nvSpPr>
          <p:cNvPr id="3" name="Text Placeholder 2"/>
          <p:cNvSpPr>
            <a:spLocks noGrp="1"/>
          </p:cNvSpPr>
          <p:nvPr>
            <p:ph type="body" idx="1"/>
          </p:nvPr>
        </p:nvSpPr>
        <p:spPr>
          <a:xfrm>
            <a:off x="457200" y="1600200"/>
            <a:ext cx="4040188" cy="639762"/>
          </a:xfrm>
        </p:spPr>
        <p:txBody>
          <a:bodyPr/>
          <a:lstStyle/>
          <a:p>
            <a:pPr algn="ctr"/>
            <a:r>
              <a:rPr lang="en-US" dirty="0" err="1" smtClean="0"/>
              <a:t>Intermap’s</a:t>
            </a:r>
            <a:r>
              <a:rPr lang="en-US" dirty="0" smtClean="0"/>
              <a:t> void area shown in pink</a:t>
            </a:r>
            <a:endParaRPr lang="en-US" dirty="0"/>
          </a:p>
        </p:txBody>
      </p:sp>
      <p:sp>
        <p:nvSpPr>
          <p:cNvPr id="5" name="Text Placeholder 4"/>
          <p:cNvSpPr>
            <a:spLocks noGrp="1"/>
          </p:cNvSpPr>
          <p:nvPr>
            <p:ph type="body" sz="quarter" idx="3"/>
          </p:nvPr>
        </p:nvSpPr>
        <p:spPr>
          <a:xfrm>
            <a:off x="4645025" y="1600200"/>
            <a:ext cx="4194175" cy="639762"/>
          </a:xfrm>
        </p:spPr>
        <p:txBody>
          <a:bodyPr/>
          <a:lstStyle/>
          <a:p>
            <a:pPr algn="ctr"/>
            <a:r>
              <a:rPr lang="en-US" dirty="0" err="1" smtClean="0"/>
              <a:t>Fugro’s</a:t>
            </a:r>
            <a:r>
              <a:rPr lang="en-US" dirty="0" smtClean="0"/>
              <a:t> void area shown in orange</a:t>
            </a:r>
            <a:endParaRPr lang="en-US" dirty="0"/>
          </a:p>
        </p:txBody>
      </p:sp>
      <p:pic>
        <p:nvPicPr>
          <p:cNvPr id="7" name="Content Placeholder 6"/>
          <p:cNvPicPr>
            <a:picLocks noGrp="1"/>
          </p:cNvPicPr>
          <p:nvPr>
            <p:ph sz="half" idx="2"/>
          </p:nvPr>
        </p:nvPicPr>
        <p:blipFill>
          <a:blip r:embed="rId2" cstate="print"/>
          <a:srcRect/>
          <a:stretch>
            <a:fillRect/>
          </a:stretch>
        </p:blipFill>
        <p:spPr bwMode="auto">
          <a:xfrm>
            <a:off x="533400" y="2286000"/>
            <a:ext cx="3733800" cy="3429000"/>
          </a:xfrm>
          <a:prstGeom prst="rect">
            <a:avLst/>
          </a:prstGeom>
          <a:noFill/>
          <a:ln w="9525">
            <a:noFill/>
            <a:miter lim="800000"/>
            <a:headEnd/>
            <a:tailEnd/>
          </a:ln>
        </p:spPr>
      </p:pic>
      <p:pic>
        <p:nvPicPr>
          <p:cNvPr id="8" name="Content Placeholder 7"/>
          <p:cNvPicPr>
            <a:picLocks noGrp="1"/>
          </p:cNvPicPr>
          <p:nvPr>
            <p:ph sz="quarter" idx="4"/>
          </p:nvPr>
        </p:nvPicPr>
        <p:blipFill>
          <a:blip r:embed="rId3" cstate="print"/>
          <a:srcRect/>
          <a:stretch>
            <a:fillRect/>
          </a:stretch>
        </p:blipFill>
        <p:spPr bwMode="auto">
          <a:xfrm>
            <a:off x="4800600" y="2286000"/>
            <a:ext cx="38100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solidFill>
                  <a:srgbClr val="008000"/>
                </a:solidFill>
              </a:rPr>
              <a:t>For pilot cells, worst void areas are near checkpoints #8 and #63</a:t>
            </a:r>
            <a:endParaRPr lang="en-US" sz="3600" dirty="0">
              <a:solidFill>
                <a:srgbClr val="008000"/>
              </a:solidFill>
            </a:endParaRPr>
          </a:p>
        </p:txBody>
      </p:sp>
      <p:sp>
        <p:nvSpPr>
          <p:cNvPr id="5" name="Text Placeholder 4"/>
          <p:cNvSpPr>
            <a:spLocks noGrp="1"/>
          </p:cNvSpPr>
          <p:nvPr>
            <p:ph type="body" idx="1"/>
          </p:nvPr>
        </p:nvSpPr>
        <p:spPr>
          <a:xfrm>
            <a:off x="457200" y="1295400"/>
            <a:ext cx="4040188" cy="639762"/>
          </a:xfrm>
        </p:spPr>
        <p:txBody>
          <a:bodyPr/>
          <a:lstStyle/>
          <a:p>
            <a:pPr algn="ctr"/>
            <a:r>
              <a:rPr lang="en-US" dirty="0" err="1" smtClean="0"/>
              <a:t>Intermap’s</a:t>
            </a:r>
            <a:r>
              <a:rPr lang="en-US" dirty="0" smtClean="0"/>
              <a:t> voids in pink</a:t>
            </a:r>
            <a:endParaRPr lang="en-US" dirty="0"/>
          </a:p>
        </p:txBody>
      </p:sp>
      <p:sp>
        <p:nvSpPr>
          <p:cNvPr id="7" name="Text Placeholder 6"/>
          <p:cNvSpPr>
            <a:spLocks noGrp="1"/>
          </p:cNvSpPr>
          <p:nvPr>
            <p:ph type="body" sz="quarter" idx="3"/>
          </p:nvPr>
        </p:nvSpPr>
        <p:spPr>
          <a:xfrm>
            <a:off x="4645025" y="1295400"/>
            <a:ext cx="4041775" cy="639762"/>
          </a:xfrm>
        </p:spPr>
        <p:txBody>
          <a:bodyPr/>
          <a:lstStyle/>
          <a:p>
            <a:pPr algn="ctr"/>
            <a:r>
              <a:rPr lang="en-US" dirty="0" err="1" smtClean="0"/>
              <a:t>Fugro’s</a:t>
            </a:r>
            <a:r>
              <a:rPr lang="en-US" dirty="0" smtClean="0"/>
              <a:t> voids in orange</a:t>
            </a:r>
            <a:endParaRPr lang="en-US" dirty="0"/>
          </a:p>
        </p:txBody>
      </p:sp>
      <p:pic>
        <p:nvPicPr>
          <p:cNvPr id="9" name="Content Placeholder 8"/>
          <p:cNvPicPr>
            <a:picLocks noGrp="1"/>
          </p:cNvPicPr>
          <p:nvPr>
            <p:ph sz="half" idx="2"/>
          </p:nvPr>
        </p:nvPicPr>
        <p:blipFill>
          <a:blip r:embed="rId2" cstate="print"/>
          <a:srcRect/>
          <a:stretch>
            <a:fillRect/>
          </a:stretch>
        </p:blipFill>
        <p:spPr bwMode="auto">
          <a:xfrm>
            <a:off x="533400" y="2133600"/>
            <a:ext cx="3962400" cy="3733800"/>
          </a:xfrm>
          <a:prstGeom prst="rect">
            <a:avLst/>
          </a:prstGeom>
          <a:noFill/>
          <a:ln w="9525">
            <a:noFill/>
            <a:miter lim="800000"/>
            <a:headEnd/>
            <a:tailEnd/>
          </a:ln>
        </p:spPr>
      </p:pic>
      <p:pic>
        <p:nvPicPr>
          <p:cNvPr id="10" name="Content Placeholder 9"/>
          <p:cNvPicPr>
            <a:picLocks noGrp="1"/>
          </p:cNvPicPr>
          <p:nvPr>
            <p:ph sz="quarter" idx="4"/>
          </p:nvPr>
        </p:nvPicPr>
        <p:blipFill>
          <a:blip r:embed="rId3" cstate="print"/>
          <a:srcRect/>
          <a:stretch>
            <a:fillRect/>
          </a:stretch>
        </p:blipFill>
        <p:spPr bwMode="auto">
          <a:xfrm>
            <a:off x="4724400" y="2133600"/>
            <a:ext cx="3962400" cy="3733800"/>
          </a:xfrm>
          <a:prstGeom prst="rect">
            <a:avLst/>
          </a:prstGeom>
          <a:noFill/>
          <a:ln w="9525">
            <a:noFill/>
            <a:miter lim="800000"/>
            <a:headEnd/>
            <a:tailEnd/>
          </a:ln>
        </p:spPr>
      </p:pic>
      <p:sp>
        <p:nvSpPr>
          <p:cNvPr id="11" name="TextBox 10"/>
          <p:cNvSpPr txBox="1"/>
          <p:nvPr/>
        </p:nvSpPr>
        <p:spPr>
          <a:xfrm>
            <a:off x="609600" y="6019800"/>
            <a:ext cx="4876800" cy="707886"/>
          </a:xfrm>
          <a:prstGeom prst="rect">
            <a:avLst/>
          </a:prstGeom>
          <a:noFill/>
        </p:spPr>
        <p:txBody>
          <a:bodyPr wrap="square" rtlCol="0">
            <a:spAutoFit/>
          </a:bodyPr>
          <a:lstStyle/>
          <a:p>
            <a:r>
              <a:rPr lang="en-US" sz="2000" dirty="0" err="1" smtClean="0"/>
              <a:t>Intermap’s</a:t>
            </a:r>
            <a:r>
              <a:rPr lang="en-US" sz="2000" dirty="0" smtClean="0"/>
              <a:t> total void area for cell #11 is &lt;1.3%; maximum allowed per cell is 5%</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lstStyle/>
          <a:p>
            <a:r>
              <a:rPr lang="en-US" dirty="0" smtClean="0">
                <a:solidFill>
                  <a:srgbClr val="008000"/>
                </a:solidFill>
              </a:rPr>
              <a:t>Where largest voids occur for both</a:t>
            </a:r>
            <a:endParaRPr lang="en-US" dirty="0">
              <a:solidFill>
                <a:srgbClr val="008000"/>
              </a:solidFill>
            </a:endParaRPr>
          </a:p>
        </p:txBody>
      </p:sp>
      <p:sp>
        <p:nvSpPr>
          <p:cNvPr id="3" name="Text Placeholder 2"/>
          <p:cNvSpPr>
            <a:spLocks noGrp="1"/>
          </p:cNvSpPr>
          <p:nvPr>
            <p:ph type="body" idx="1"/>
          </p:nvPr>
        </p:nvSpPr>
        <p:spPr>
          <a:xfrm>
            <a:off x="457200" y="762000"/>
            <a:ext cx="4040188" cy="639762"/>
          </a:xfrm>
        </p:spPr>
        <p:txBody>
          <a:bodyPr/>
          <a:lstStyle/>
          <a:p>
            <a:pPr algn="ctr"/>
            <a:r>
              <a:rPr lang="en-US" dirty="0" smtClean="0"/>
              <a:t>Point 8 (20-30° slope)</a:t>
            </a:r>
            <a:endParaRPr lang="en-US" dirty="0"/>
          </a:p>
        </p:txBody>
      </p:sp>
      <p:sp>
        <p:nvSpPr>
          <p:cNvPr id="5" name="Text Placeholder 4"/>
          <p:cNvSpPr>
            <a:spLocks noGrp="1"/>
          </p:cNvSpPr>
          <p:nvPr>
            <p:ph type="body" sz="quarter" idx="3"/>
          </p:nvPr>
        </p:nvSpPr>
        <p:spPr>
          <a:xfrm>
            <a:off x="4645025" y="762000"/>
            <a:ext cx="4041775" cy="639762"/>
          </a:xfrm>
        </p:spPr>
        <p:txBody>
          <a:bodyPr/>
          <a:lstStyle/>
          <a:p>
            <a:pPr algn="ctr"/>
            <a:r>
              <a:rPr lang="en-US" dirty="0" smtClean="0"/>
              <a:t>Point 63 (10-20°) slope</a:t>
            </a:r>
            <a:endParaRPr lang="en-US" dirty="0"/>
          </a:p>
        </p:txBody>
      </p:sp>
      <p:pic>
        <p:nvPicPr>
          <p:cNvPr id="41986" name="Picture 2"/>
          <p:cNvPicPr>
            <a:picLocks noGrp="1" noChangeAspect="1" noChangeArrowheads="1"/>
          </p:cNvPicPr>
          <p:nvPr>
            <p:ph sz="half" idx="2"/>
          </p:nvPr>
        </p:nvPicPr>
        <p:blipFill>
          <a:blip r:embed="rId2" cstate="print"/>
          <a:srcRect/>
          <a:stretch>
            <a:fillRect/>
          </a:stretch>
        </p:blipFill>
        <p:spPr bwMode="auto">
          <a:xfrm>
            <a:off x="685800" y="1455824"/>
            <a:ext cx="3581400" cy="4670340"/>
          </a:xfrm>
          <a:prstGeom prst="rect">
            <a:avLst/>
          </a:prstGeom>
          <a:noFill/>
          <a:ln w="9525">
            <a:noFill/>
            <a:miter lim="800000"/>
            <a:headEnd/>
            <a:tailEnd/>
          </a:ln>
        </p:spPr>
      </p:pic>
      <p:pic>
        <p:nvPicPr>
          <p:cNvPr id="41987" name="Picture 3"/>
          <p:cNvPicPr>
            <a:picLocks noGrp="1" noChangeAspect="1" noChangeArrowheads="1"/>
          </p:cNvPicPr>
          <p:nvPr>
            <p:ph sz="quarter" idx="4"/>
          </p:nvPr>
        </p:nvPicPr>
        <p:blipFill>
          <a:blip r:embed="rId3" cstate="print"/>
          <a:srcRect/>
          <a:stretch>
            <a:fillRect/>
          </a:stretch>
        </p:blipFill>
        <p:spPr bwMode="auto">
          <a:xfrm>
            <a:off x="4876800" y="1440295"/>
            <a:ext cx="3581400" cy="46858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229600" cy="1143000"/>
          </a:xfrm>
        </p:spPr>
        <p:txBody>
          <a:bodyPr/>
          <a:lstStyle/>
          <a:p>
            <a:r>
              <a:rPr lang="en-US" sz="3600" dirty="0" smtClean="0">
                <a:solidFill>
                  <a:srgbClr val="008000"/>
                </a:solidFill>
              </a:rPr>
              <a:t>From small-scale view, </a:t>
            </a:r>
            <a:r>
              <a:rPr lang="en-US" sz="3600" dirty="0" err="1" smtClean="0">
                <a:solidFill>
                  <a:srgbClr val="008000"/>
                </a:solidFill>
              </a:rPr>
              <a:t>Fugro’s</a:t>
            </a:r>
            <a:r>
              <a:rPr lang="en-US" sz="3600" dirty="0" smtClean="0">
                <a:solidFill>
                  <a:srgbClr val="008000"/>
                </a:solidFill>
              </a:rPr>
              <a:t> DTM (left) joins well with </a:t>
            </a:r>
            <a:r>
              <a:rPr lang="en-US" sz="3600" dirty="0" err="1" smtClean="0">
                <a:solidFill>
                  <a:srgbClr val="008000"/>
                </a:solidFill>
              </a:rPr>
              <a:t>Intermap’s</a:t>
            </a:r>
            <a:r>
              <a:rPr lang="en-US" sz="3600" dirty="0" smtClean="0">
                <a:solidFill>
                  <a:srgbClr val="008000"/>
                </a:solidFill>
              </a:rPr>
              <a:t> DTM (right)</a:t>
            </a:r>
            <a:endParaRPr lang="en-US" sz="3600" dirty="0">
              <a:solidFill>
                <a:srgbClr val="008000"/>
              </a:solidFill>
            </a:endParaRPr>
          </a:p>
        </p:txBody>
      </p:sp>
      <p:pic>
        <p:nvPicPr>
          <p:cNvPr id="3" name="Picture 2"/>
          <p:cNvPicPr/>
          <p:nvPr/>
        </p:nvPicPr>
        <p:blipFill>
          <a:blip r:embed="rId2" cstate="print"/>
          <a:srcRect/>
          <a:stretch>
            <a:fillRect/>
          </a:stretch>
        </p:blipFill>
        <p:spPr bwMode="auto">
          <a:xfrm>
            <a:off x="1066800" y="1600200"/>
            <a:ext cx="7086600" cy="4572000"/>
          </a:xfrm>
          <a:prstGeom prst="rect">
            <a:avLst/>
          </a:prstGeom>
          <a:noFill/>
          <a:ln w="9525">
            <a:noFill/>
            <a:miter lim="800000"/>
            <a:headEnd/>
            <a:tailEnd/>
          </a:ln>
        </p:spPr>
      </p:pic>
      <p:sp>
        <p:nvSpPr>
          <p:cNvPr id="4" name="TextBox 3"/>
          <p:cNvSpPr txBox="1"/>
          <p:nvPr/>
        </p:nvSpPr>
        <p:spPr>
          <a:xfrm>
            <a:off x="6400800" y="3094672"/>
            <a:ext cx="1676400" cy="2031325"/>
          </a:xfrm>
          <a:prstGeom prst="rect">
            <a:avLst/>
          </a:prstGeom>
          <a:noFill/>
        </p:spPr>
        <p:txBody>
          <a:bodyPr wrap="square" rtlCol="0">
            <a:spAutoFit/>
          </a:bodyPr>
          <a:lstStyle/>
          <a:p>
            <a:r>
              <a:rPr lang="en-US" b="1" dirty="0" smtClean="0">
                <a:solidFill>
                  <a:srgbClr val="C00000"/>
                </a:solidFill>
              </a:rPr>
              <a:t>Dewberry reported that </a:t>
            </a:r>
            <a:r>
              <a:rPr lang="en-US" b="1" dirty="0" err="1" smtClean="0">
                <a:solidFill>
                  <a:srgbClr val="C00000"/>
                </a:solidFill>
              </a:rPr>
              <a:t>Fugro’s</a:t>
            </a:r>
            <a:r>
              <a:rPr lang="en-US" b="1" dirty="0" smtClean="0">
                <a:solidFill>
                  <a:srgbClr val="C00000"/>
                </a:solidFill>
              </a:rPr>
              <a:t> DTM is lower than </a:t>
            </a:r>
            <a:r>
              <a:rPr lang="en-US" b="1" dirty="0" err="1" smtClean="0">
                <a:solidFill>
                  <a:srgbClr val="C00000"/>
                </a:solidFill>
              </a:rPr>
              <a:t>Intermap’s</a:t>
            </a:r>
            <a:r>
              <a:rPr lang="en-US" b="1" dirty="0" smtClean="0">
                <a:solidFill>
                  <a:srgbClr val="C00000"/>
                </a:solidFill>
              </a:rPr>
              <a:t> in areas of ice and glaciers </a:t>
            </a:r>
            <a:endParaRPr lang="en-US"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solidFill>
                  <a:srgbClr val="008000"/>
                </a:solidFill>
              </a:rPr>
              <a:t>Fugro</a:t>
            </a:r>
            <a:r>
              <a:rPr lang="en-US" sz="3600" dirty="0" smtClean="0">
                <a:solidFill>
                  <a:srgbClr val="008000"/>
                </a:solidFill>
              </a:rPr>
              <a:t> DSM (left), </a:t>
            </a:r>
            <a:r>
              <a:rPr lang="en-US" sz="3600" dirty="0" err="1" smtClean="0">
                <a:solidFill>
                  <a:srgbClr val="008000"/>
                </a:solidFill>
              </a:rPr>
              <a:t>Intermap</a:t>
            </a:r>
            <a:r>
              <a:rPr lang="en-US" sz="3600" dirty="0" smtClean="0">
                <a:solidFill>
                  <a:srgbClr val="008000"/>
                </a:solidFill>
              </a:rPr>
              <a:t> DSM (right); </a:t>
            </a:r>
            <a:br>
              <a:rPr lang="en-US" sz="3600" dirty="0" smtClean="0">
                <a:solidFill>
                  <a:srgbClr val="008000"/>
                </a:solidFill>
              </a:rPr>
            </a:br>
            <a:r>
              <a:rPr lang="en-US" sz="3600" dirty="0" smtClean="0">
                <a:solidFill>
                  <a:srgbClr val="008000"/>
                </a:solidFill>
              </a:rPr>
              <a:t>no step across </a:t>
            </a:r>
            <a:r>
              <a:rPr lang="en-US" sz="3600" dirty="0" err="1" smtClean="0">
                <a:solidFill>
                  <a:srgbClr val="008000"/>
                </a:solidFill>
              </a:rPr>
              <a:t>seamline</a:t>
            </a:r>
            <a:r>
              <a:rPr lang="en-US" sz="3600" dirty="0" smtClean="0">
                <a:solidFill>
                  <a:srgbClr val="008000"/>
                </a:solidFill>
              </a:rPr>
              <a:t> </a:t>
            </a:r>
            <a:endParaRPr lang="en-US" sz="3600" dirty="0">
              <a:solidFill>
                <a:srgbClr val="008000"/>
              </a:solidFill>
            </a:endParaRPr>
          </a:p>
        </p:txBody>
      </p:sp>
      <p:pic>
        <p:nvPicPr>
          <p:cNvPr id="4" name="Picture 3"/>
          <p:cNvPicPr/>
          <p:nvPr/>
        </p:nvPicPr>
        <p:blipFill>
          <a:blip r:embed="rId2" cstate="print"/>
          <a:srcRect/>
          <a:stretch>
            <a:fillRect/>
          </a:stretch>
        </p:blipFill>
        <p:spPr bwMode="auto">
          <a:xfrm>
            <a:off x="762000" y="1524000"/>
            <a:ext cx="7620000" cy="4495800"/>
          </a:xfrm>
          <a:prstGeom prst="rect">
            <a:avLst/>
          </a:prstGeom>
          <a:noFill/>
          <a:ln w="9525">
            <a:noFill/>
            <a:miter lim="800000"/>
            <a:headEnd/>
            <a:tailEnd/>
          </a:ln>
        </p:spPr>
      </p:pic>
      <p:sp>
        <p:nvSpPr>
          <p:cNvPr id="5" name="Up Arrow 4"/>
          <p:cNvSpPr/>
          <p:nvPr/>
        </p:nvSpPr>
        <p:spPr>
          <a:xfrm>
            <a:off x="4191000" y="3733800"/>
            <a:ext cx="304800" cy="5334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solidFill>
                  <a:srgbClr val="008000"/>
                </a:solidFill>
              </a:rPr>
              <a:t>Fugro</a:t>
            </a:r>
            <a:r>
              <a:rPr lang="en-US" sz="3600" dirty="0" smtClean="0">
                <a:solidFill>
                  <a:srgbClr val="008000"/>
                </a:solidFill>
              </a:rPr>
              <a:t> </a:t>
            </a:r>
            <a:r>
              <a:rPr lang="en-US" sz="3600" dirty="0" smtClean="0">
                <a:solidFill>
                  <a:srgbClr val="FF0000"/>
                </a:solidFill>
              </a:rPr>
              <a:t>#2</a:t>
            </a:r>
            <a:r>
              <a:rPr lang="en-US" sz="3600" dirty="0" smtClean="0">
                <a:solidFill>
                  <a:srgbClr val="008000"/>
                </a:solidFill>
              </a:rPr>
              <a:t> DTM (left), </a:t>
            </a:r>
            <a:r>
              <a:rPr lang="en-US" sz="3600" dirty="0" err="1" smtClean="0">
                <a:solidFill>
                  <a:srgbClr val="008000"/>
                </a:solidFill>
              </a:rPr>
              <a:t>Intermap</a:t>
            </a:r>
            <a:r>
              <a:rPr lang="en-US" sz="3600" dirty="0" smtClean="0">
                <a:solidFill>
                  <a:srgbClr val="008000"/>
                </a:solidFill>
              </a:rPr>
              <a:t> DTM (right); </a:t>
            </a:r>
            <a:br>
              <a:rPr lang="en-US" sz="3600" dirty="0" smtClean="0">
                <a:solidFill>
                  <a:srgbClr val="008000"/>
                </a:solidFill>
              </a:rPr>
            </a:br>
            <a:r>
              <a:rPr lang="en-US" sz="3600" dirty="0" smtClean="0">
                <a:solidFill>
                  <a:srgbClr val="008000"/>
                </a:solidFill>
              </a:rPr>
              <a:t>major step of ~ 25 meters across </a:t>
            </a:r>
            <a:r>
              <a:rPr lang="en-US" sz="3600" dirty="0" err="1" smtClean="0">
                <a:solidFill>
                  <a:srgbClr val="008000"/>
                </a:solidFill>
              </a:rPr>
              <a:t>seamline</a:t>
            </a:r>
            <a:r>
              <a:rPr lang="en-US" sz="3600" dirty="0" smtClean="0">
                <a:solidFill>
                  <a:srgbClr val="008000"/>
                </a:solidFill>
              </a:rPr>
              <a:t>  </a:t>
            </a:r>
            <a:endParaRPr lang="en-US" sz="3600" dirty="0">
              <a:solidFill>
                <a:srgbClr val="008000"/>
              </a:solidFill>
            </a:endParaRPr>
          </a:p>
        </p:txBody>
      </p:sp>
      <p:pic>
        <p:nvPicPr>
          <p:cNvPr id="4" name="Picture 3"/>
          <p:cNvPicPr/>
          <p:nvPr/>
        </p:nvPicPr>
        <p:blipFill>
          <a:blip r:embed="rId2" cstate="print"/>
          <a:srcRect/>
          <a:stretch>
            <a:fillRect/>
          </a:stretch>
        </p:blipFill>
        <p:spPr bwMode="auto">
          <a:xfrm>
            <a:off x="762000" y="1676400"/>
            <a:ext cx="7467600" cy="4419600"/>
          </a:xfrm>
          <a:prstGeom prst="rect">
            <a:avLst/>
          </a:prstGeom>
          <a:noFill/>
          <a:ln w="9525">
            <a:noFill/>
            <a:miter lim="800000"/>
            <a:headEnd/>
            <a:tailEnd/>
          </a:ln>
        </p:spPr>
      </p:pic>
      <p:sp>
        <p:nvSpPr>
          <p:cNvPr id="5" name="Up Arrow 4"/>
          <p:cNvSpPr/>
          <p:nvPr/>
        </p:nvSpPr>
        <p:spPr>
          <a:xfrm>
            <a:off x="5410200" y="3581400"/>
            <a:ext cx="304800" cy="5334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04800" y="6096000"/>
            <a:ext cx="6019800" cy="646331"/>
          </a:xfrm>
          <a:prstGeom prst="rect">
            <a:avLst/>
          </a:prstGeom>
          <a:noFill/>
        </p:spPr>
        <p:txBody>
          <a:bodyPr wrap="square" rtlCol="0">
            <a:spAutoFit/>
          </a:bodyPr>
          <a:lstStyle/>
          <a:p>
            <a:r>
              <a:rPr lang="en-US" b="1" dirty="0" err="1" smtClean="0">
                <a:solidFill>
                  <a:srgbClr val="FF0000"/>
                </a:solidFill>
              </a:rPr>
              <a:t>Fugro</a:t>
            </a:r>
            <a:r>
              <a:rPr lang="en-US" b="1" dirty="0" smtClean="0">
                <a:solidFill>
                  <a:srgbClr val="FF0000"/>
                </a:solidFill>
              </a:rPr>
              <a:t> determined P-band was penetrating ice; developed hybrid X-band/P-band DTM for delivery #3</a:t>
            </a:r>
            <a:endParaRPr lang="en-US" b="1" dirty="0">
              <a:solidFill>
                <a:srgbClr val="FF0000"/>
              </a:solidFill>
            </a:endParaRPr>
          </a:p>
        </p:txBody>
      </p:sp>
      <p:sp>
        <p:nvSpPr>
          <p:cNvPr id="7" name="Oval 6"/>
          <p:cNvSpPr/>
          <p:nvPr/>
        </p:nvSpPr>
        <p:spPr>
          <a:xfrm>
            <a:off x="3581400" y="44196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52400" y="274638"/>
            <a:ext cx="8991600" cy="1143000"/>
          </a:xfrm>
        </p:spPr>
        <p:txBody>
          <a:bodyPr/>
          <a:lstStyle/>
          <a:p>
            <a:r>
              <a:rPr lang="en-US" sz="3600" dirty="0" err="1" smtClean="0">
                <a:solidFill>
                  <a:srgbClr val="008000"/>
                </a:solidFill>
              </a:rPr>
              <a:t>Fugro’s</a:t>
            </a:r>
            <a:r>
              <a:rPr lang="en-US" sz="3600" dirty="0" smtClean="0">
                <a:solidFill>
                  <a:srgbClr val="008000"/>
                </a:solidFill>
              </a:rPr>
              <a:t> investigation: P-band Ice </a:t>
            </a:r>
            <a:r>
              <a:rPr lang="en-US" sz="3600" dirty="0">
                <a:solidFill>
                  <a:srgbClr val="008000"/>
                </a:solidFill>
              </a:rPr>
              <a:t>Penetration</a:t>
            </a:r>
            <a:r>
              <a:rPr lang="en-US" dirty="0"/>
              <a:t/>
            </a:r>
            <a:br>
              <a:rPr lang="en-US" dirty="0"/>
            </a:br>
            <a:endParaRPr lang="en-US" dirty="0"/>
          </a:p>
        </p:txBody>
      </p:sp>
      <p:sp>
        <p:nvSpPr>
          <p:cNvPr id="55301" name="Text Box 5"/>
          <p:cNvSpPr txBox="1">
            <a:spLocks noChangeArrowheads="1"/>
          </p:cNvSpPr>
          <p:nvPr/>
        </p:nvSpPr>
        <p:spPr bwMode="auto">
          <a:xfrm>
            <a:off x="3625850" y="3886200"/>
            <a:ext cx="5213350" cy="1465262"/>
          </a:xfrm>
          <a:prstGeom prst="rect">
            <a:avLst/>
          </a:prstGeom>
          <a:noFill/>
          <a:ln w="9525">
            <a:noFill/>
            <a:miter lim="800000"/>
            <a:headEnd/>
            <a:tailEnd/>
          </a:ln>
          <a:effectLst/>
        </p:spPr>
        <p:txBody>
          <a:bodyPr>
            <a:spAutoFit/>
          </a:bodyPr>
          <a:lstStyle/>
          <a:p>
            <a:r>
              <a:rPr lang="en-US" sz="1800" dirty="0"/>
              <a:t>Profile of the glacier illustrating that the </a:t>
            </a:r>
            <a:r>
              <a:rPr lang="en-US" sz="1800" dirty="0" smtClean="0"/>
              <a:t>P-band </a:t>
            </a:r>
            <a:r>
              <a:rPr lang="en-US" sz="1800" dirty="0"/>
              <a:t>surface is below X-band which means it is penetrating the ice and/or snow and giving us a view of what is below the current terrain surface, be it temporary ice/snow or permanent ice/snow </a:t>
            </a:r>
          </a:p>
        </p:txBody>
      </p:sp>
      <p:sp>
        <p:nvSpPr>
          <p:cNvPr id="55306" name="Text Box 10"/>
          <p:cNvSpPr txBox="1">
            <a:spLocks noChangeArrowheads="1"/>
          </p:cNvSpPr>
          <p:nvPr/>
        </p:nvSpPr>
        <p:spPr bwMode="auto">
          <a:xfrm>
            <a:off x="112713" y="6554788"/>
            <a:ext cx="1109662" cy="214312"/>
          </a:xfrm>
          <a:prstGeom prst="rect">
            <a:avLst/>
          </a:prstGeom>
          <a:noFill/>
          <a:ln w="9525">
            <a:noFill/>
            <a:miter lim="800000"/>
            <a:headEnd/>
            <a:tailEnd/>
          </a:ln>
        </p:spPr>
        <p:txBody>
          <a:bodyPr>
            <a:spAutoFit/>
          </a:bodyPr>
          <a:lstStyle/>
          <a:p>
            <a:r>
              <a:rPr lang="en-US" sz="800">
                <a:solidFill>
                  <a:srgbClr val="80561B"/>
                </a:solidFill>
              </a:rPr>
              <a:t>February 11, 2011</a:t>
            </a:r>
          </a:p>
        </p:txBody>
      </p:sp>
      <p:pic>
        <p:nvPicPr>
          <p:cNvPr id="55308" name="Picture 12" descr="AOI"/>
          <p:cNvPicPr>
            <a:picLocks noChangeAspect="1" noChangeArrowheads="1"/>
          </p:cNvPicPr>
          <p:nvPr/>
        </p:nvPicPr>
        <p:blipFill>
          <a:blip r:embed="rId2" cstate="print"/>
          <a:srcRect l="10785" t="9091" r="17647" b="8333"/>
          <a:stretch>
            <a:fillRect/>
          </a:stretch>
        </p:blipFill>
        <p:spPr bwMode="auto">
          <a:xfrm>
            <a:off x="152400" y="1143000"/>
            <a:ext cx="3368675" cy="5029200"/>
          </a:xfrm>
          <a:prstGeom prst="rect">
            <a:avLst/>
          </a:prstGeom>
          <a:noFill/>
        </p:spPr>
      </p:pic>
      <p:pic>
        <p:nvPicPr>
          <p:cNvPr id="55309" name="Picture 13" descr="Profile_Graph"/>
          <p:cNvPicPr>
            <a:picLocks noChangeAspect="1" noChangeArrowheads="1"/>
          </p:cNvPicPr>
          <p:nvPr/>
        </p:nvPicPr>
        <p:blipFill>
          <a:blip r:embed="rId3" cstate="print"/>
          <a:srcRect t="2620" r="2817"/>
          <a:stretch>
            <a:fillRect/>
          </a:stretch>
        </p:blipFill>
        <p:spPr bwMode="auto">
          <a:xfrm>
            <a:off x="3581400" y="914400"/>
            <a:ext cx="5410200" cy="2914650"/>
          </a:xfrm>
          <a:prstGeom prst="rect">
            <a:avLst/>
          </a:prstGeom>
          <a:noFill/>
        </p:spPr>
      </p:pic>
      <p:sp>
        <p:nvSpPr>
          <p:cNvPr id="7" name="TextBox 6"/>
          <p:cNvSpPr txBox="1"/>
          <p:nvPr/>
        </p:nvSpPr>
        <p:spPr>
          <a:xfrm>
            <a:off x="3581400" y="5410200"/>
            <a:ext cx="5257800" cy="646331"/>
          </a:xfrm>
          <a:prstGeom prst="rect">
            <a:avLst/>
          </a:prstGeom>
          <a:noFill/>
        </p:spPr>
        <p:txBody>
          <a:bodyPr wrap="square" rtlCol="0">
            <a:spAutoFit/>
          </a:bodyPr>
          <a:lstStyle/>
          <a:p>
            <a:r>
              <a:rPr lang="en-US" b="1" dirty="0" smtClean="0">
                <a:solidFill>
                  <a:srgbClr val="C00000"/>
                </a:solidFill>
              </a:rPr>
              <a:t>This is valuable information, but it does not depict the DTM required by the task order</a:t>
            </a:r>
            <a:endParaRPr lang="en-US" b="1"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a:solidFill>
                  <a:srgbClr val="008000"/>
                </a:solidFill>
              </a:rPr>
              <a:t>Ice Penetration</a:t>
            </a:r>
            <a:r>
              <a:rPr lang="en-US" sz="2000" dirty="0"/>
              <a:t/>
            </a:r>
            <a:br>
              <a:rPr lang="en-US" sz="2000" dirty="0"/>
            </a:br>
            <a:endParaRPr lang="en-US" sz="2000" dirty="0"/>
          </a:p>
        </p:txBody>
      </p:sp>
      <p:sp>
        <p:nvSpPr>
          <p:cNvPr id="63491" name="Text Box 3"/>
          <p:cNvSpPr txBox="1">
            <a:spLocks noChangeArrowheads="1"/>
          </p:cNvSpPr>
          <p:nvPr/>
        </p:nvSpPr>
        <p:spPr bwMode="auto">
          <a:xfrm>
            <a:off x="3886200" y="3200400"/>
            <a:ext cx="1066800" cy="457200"/>
          </a:xfrm>
          <a:prstGeom prst="rect">
            <a:avLst/>
          </a:prstGeom>
          <a:noFill/>
          <a:ln w="9525">
            <a:noFill/>
            <a:miter lim="800000"/>
            <a:headEnd/>
            <a:tailEnd/>
          </a:ln>
          <a:effectLst/>
        </p:spPr>
        <p:txBody>
          <a:bodyPr>
            <a:spAutoFit/>
          </a:bodyPr>
          <a:lstStyle/>
          <a:p>
            <a:pPr>
              <a:spcBef>
                <a:spcPct val="50000"/>
              </a:spcBef>
            </a:pPr>
            <a:r>
              <a:rPr lang="en-US"/>
              <a:t>Area</a:t>
            </a:r>
          </a:p>
        </p:txBody>
      </p:sp>
      <p:sp>
        <p:nvSpPr>
          <p:cNvPr id="63492" name="Text Box 4"/>
          <p:cNvSpPr txBox="1">
            <a:spLocks noChangeArrowheads="1"/>
          </p:cNvSpPr>
          <p:nvPr/>
        </p:nvSpPr>
        <p:spPr bwMode="auto">
          <a:xfrm>
            <a:off x="112713" y="6554788"/>
            <a:ext cx="1109662" cy="214312"/>
          </a:xfrm>
          <a:prstGeom prst="rect">
            <a:avLst/>
          </a:prstGeom>
          <a:noFill/>
          <a:ln w="9525">
            <a:noFill/>
            <a:miter lim="800000"/>
            <a:headEnd/>
            <a:tailEnd/>
          </a:ln>
        </p:spPr>
        <p:txBody>
          <a:bodyPr>
            <a:spAutoFit/>
          </a:bodyPr>
          <a:lstStyle/>
          <a:p>
            <a:r>
              <a:rPr lang="en-US" sz="800">
                <a:solidFill>
                  <a:srgbClr val="80561B"/>
                </a:solidFill>
              </a:rPr>
              <a:t>February 11, 2011</a:t>
            </a:r>
          </a:p>
        </p:txBody>
      </p:sp>
      <p:pic>
        <p:nvPicPr>
          <p:cNvPr id="63493" name="Picture 5" descr="N3630W14745_profile_area"/>
          <p:cNvPicPr>
            <a:picLocks noChangeAspect="1" noChangeArrowheads="1"/>
          </p:cNvPicPr>
          <p:nvPr/>
        </p:nvPicPr>
        <p:blipFill>
          <a:blip r:embed="rId2" cstate="print"/>
          <a:srcRect/>
          <a:stretch>
            <a:fillRect/>
          </a:stretch>
        </p:blipFill>
        <p:spPr bwMode="auto">
          <a:xfrm>
            <a:off x="304800" y="990600"/>
            <a:ext cx="3505200" cy="3276600"/>
          </a:xfrm>
          <a:prstGeom prst="rect">
            <a:avLst/>
          </a:prstGeom>
          <a:noFill/>
        </p:spPr>
      </p:pic>
      <p:sp>
        <p:nvSpPr>
          <p:cNvPr id="63494" name="Text Box 6"/>
          <p:cNvSpPr txBox="1">
            <a:spLocks noChangeArrowheads="1"/>
          </p:cNvSpPr>
          <p:nvPr/>
        </p:nvSpPr>
        <p:spPr bwMode="auto">
          <a:xfrm>
            <a:off x="3200400" y="6172200"/>
            <a:ext cx="2971800" cy="457200"/>
          </a:xfrm>
          <a:prstGeom prst="rect">
            <a:avLst/>
          </a:prstGeom>
          <a:noFill/>
          <a:ln w="9525">
            <a:noFill/>
            <a:miter lim="800000"/>
            <a:headEnd/>
            <a:tailEnd/>
          </a:ln>
          <a:effectLst/>
        </p:spPr>
        <p:txBody>
          <a:bodyPr>
            <a:spAutoFit/>
          </a:bodyPr>
          <a:lstStyle/>
          <a:p>
            <a:pPr>
              <a:spcBef>
                <a:spcPct val="50000"/>
              </a:spcBef>
            </a:pPr>
            <a:r>
              <a:rPr lang="en-US"/>
              <a:t>DSM / DTM Profile</a:t>
            </a:r>
          </a:p>
        </p:txBody>
      </p:sp>
      <p:grpSp>
        <p:nvGrpSpPr>
          <p:cNvPr id="2" name="Group 7"/>
          <p:cNvGrpSpPr>
            <a:grpSpLocks/>
          </p:cNvGrpSpPr>
          <p:nvPr/>
        </p:nvGrpSpPr>
        <p:grpSpPr bwMode="auto">
          <a:xfrm>
            <a:off x="0" y="4343400"/>
            <a:ext cx="9144000" cy="1812925"/>
            <a:chOff x="0" y="2736"/>
            <a:chExt cx="5760" cy="1142"/>
          </a:xfrm>
        </p:grpSpPr>
        <p:pic>
          <p:nvPicPr>
            <p:cNvPr id="63496" name="Picture 8" descr="N3630W14745_DSM_DTM_profile"/>
            <p:cNvPicPr>
              <a:picLocks noChangeAspect="1" noChangeArrowheads="1"/>
            </p:cNvPicPr>
            <p:nvPr/>
          </p:nvPicPr>
          <p:blipFill>
            <a:blip r:embed="rId3" cstate="print"/>
            <a:srcRect/>
            <a:stretch>
              <a:fillRect/>
            </a:stretch>
          </p:blipFill>
          <p:spPr bwMode="auto">
            <a:xfrm>
              <a:off x="0" y="2736"/>
              <a:ext cx="5760" cy="1142"/>
            </a:xfrm>
            <a:prstGeom prst="rect">
              <a:avLst/>
            </a:prstGeom>
            <a:noFill/>
          </p:spPr>
        </p:pic>
        <p:sp>
          <p:nvSpPr>
            <p:cNvPr id="63497" name="Line 9"/>
            <p:cNvSpPr>
              <a:spLocks noChangeShapeType="1"/>
            </p:cNvSpPr>
            <p:nvPr/>
          </p:nvSpPr>
          <p:spPr bwMode="auto">
            <a:xfrm flipV="1">
              <a:off x="2880" y="3264"/>
              <a:ext cx="0" cy="144"/>
            </a:xfrm>
            <a:prstGeom prst="line">
              <a:avLst/>
            </a:prstGeom>
            <a:noFill/>
            <a:ln w="12700">
              <a:solidFill>
                <a:srgbClr val="FF0000"/>
              </a:solidFill>
              <a:round/>
              <a:headEnd/>
              <a:tailEnd/>
            </a:ln>
            <a:effectLst/>
          </p:spPr>
          <p:txBody>
            <a:bodyPr/>
            <a:lstStyle/>
            <a:p>
              <a:endParaRPr lang="en-US"/>
            </a:p>
          </p:txBody>
        </p:sp>
        <p:sp>
          <p:nvSpPr>
            <p:cNvPr id="63498" name="Text Box 10"/>
            <p:cNvSpPr txBox="1">
              <a:spLocks noChangeArrowheads="1"/>
            </p:cNvSpPr>
            <p:nvPr/>
          </p:nvSpPr>
          <p:spPr bwMode="auto">
            <a:xfrm>
              <a:off x="2640" y="3072"/>
              <a:ext cx="440" cy="212"/>
            </a:xfrm>
            <a:prstGeom prst="rect">
              <a:avLst/>
            </a:prstGeom>
            <a:noFill/>
            <a:ln w="9525">
              <a:noFill/>
              <a:miter lim="800000"/>
              <a:headEnd/>
              <a:tailEnd/>
            </a:ln>
            <a:effectLst/>
          </p:spPr>
          <p:txBody>
            <a:bodyPr wrap="none">
              <a:spAutoFit/>
            </a:bodyPr>
            <a:lstStyle/>
            <a:p>
              <a:r>
                <a:rPr lang="en-US" sz="1600">
                  <a:solidFill>
                    <a:srgbClr val="FF0000"/>
                  </a:solidFill>
                </a:rPr>
                <a:t>~25m</a:t>
              </a:r>
            </a:p>
          </p:txBody>
        </p:sp>
        <p:sp>
          <p:nvSpPr>
            <p:cNvPr id="63499" name="Line 11"/>
            <p:cNvSpPr>
              <a:spLocks noChangeShapeType="1"/>
            </p:cNvSpPr>
            <p:nvPr/>
          </p:nvSpPr>
          <p:spPr bwMode="auto">
            <a:xfrm flipV="1">
              <a:off x="4272" y="3072"/>
              <a:ext cx="0" cy="144"/>
            </a:xfrm>
            <a:prstGeom prst="line">
              <a:avLst/>
            </a:prstGeom>
            <a:noFill/>
            <a:ln w="12700">
              <a:solidFill>
                <a:srgbClr val="FF0000"/>
              </a:solidFill>
              <a:round/>
              <a:headEnd/>
              <a:tailEnd/>
            </a:ln>
            <a:effectLst/>
          </p:spPr>
          <p:txBody>
            <a:bodyPr/>
            <a:lstStyle/>
            <a:p>
              <a:endParaRPr lang="en-US"/>
            </a:p>
          </p:txBody>
        </p:sp>
        <p:sp>
          <p:nvSpPr>
            <p:cNvPr id="63500" name="Text Box 12"/>
            <p:cNvSpPr txBox="1">
              <a:spLocks noChangeArrowheads="1"/>
            </p:cNvSpPr>
            <p:nvPr/>
          </p:nvSpPr>
          <p:spPr bwMode="auto">
            <a:xfrm>
              <a:off x="3984" y="2880"/>
              <a:ext cx="440" cy="212"/>
            </a:xfrm>
            <a:prstGeom prst="rect">
              <a:avLst/>
            </a:prstGeom>
            <a:noFill/>
            <a:ln w="9525">
              <a:noFill/>
              <a:miter lim="800000"/>
              <a:headEnd/>
              <a:tailEnd/>
            </a:ln>
            <a:effectLst/>
          </p:spPr>
          <p:txBody>
            <a:bodyPr wrap="none">
              <a:spAutoFit/>
            </a:bodyPr>
            <a:lstStyle/>
            <a:p>
              <a:r>
                <a:rPr lang="en-US" sz="1600">
                  <a:solidFill>
                    <a:srgbClr val="FF0000"/>
                  </a:solidFill>
                </a:rPr>
                <a:t>~30m</a:t>
              </a:r>
            </a:p>
          </p:txBody>
        </p:sp>
      </p:grpSp>
      <p:sp>
        <p:nvSpPr>
          <p:cNvPr id="13" name="TextBox 12"/>
          <p:cNvSpPr txBox="1"/>
          <p:nvPr/>
        </p:nvSpPr>
        <p:spPr>
          <a:xfrm>
            <a:off x="5257800" y="1447800"/>
            <a:ext cx="3048000" cy="2031325"/>
          </a:xfrm>
          <a:prstGeom prst="rect">
            <a:avLst/>
          </a:prstGeom>
          <a:noFill/>
        </p:spPr>
        <p:txBody>
          <a:bodyPr wrap="square" rtlCol="0">
            <a:spAutoFit/>
          </a:bodyPr>
          <a:lstStyle/>
          <a:p>
            <a:r>
              <a:rPr lang="en-US" b="1" dirty="0" err="1" smtClean="0">
                <a:solidFill>
                  <a:srgbClr val="C00000"/>
                </a:solidFill>
              </a:rPr>
              <a:t>Fugro</a:t>
            </a:r>
            <a:r>
              <a:rPr lang="en-US" b="1" dirty="0" smtClean="0">
                <a:solidFill>
                  <a:srgbClr val="C00000"/>
                </a:solidFill>
              </a:rPr>
              <a:t> then developed a new workflow that I refer to as their “hybrid DTM,” resulting from rules-based comparisons between X-band and P-band IFSAR</a:t>
            </a:r>
            <a:endParaRPr lang="en-US" b="1" dirty="0">
              <a:solidFill>
                <a:srgbClr val="C0000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1" name="Picture 7" descr="Profile_Areas_v2"/>
          <p:cNvPicPr>
            <a:picLocks noChangeAspect="1" noChangeArrowheads="1"/>
          </p:cNvPicPr>
          <p:nvPr/>
        </p:nvPicPr>
        <p:blipFill>
          <a:blip r:embed="rId2" cstate="print"/>
          <a:srcRect l="6859" t="4935" r="5940" b="7208"/>
          <a:stretch>
            <a:fillRect/>
          </a:stretch>
        </p:blipFill>
        <p:spPr bwMode="auto">
          <a:xfrm>
            <a:off x="6781800" y="1524000"/>
            <a:ext cx="1929357" cy="2514600"/>
          </a:xfrm>
          <a:prstGeom prst="rect">
            <a:avLst/>
          </a:prstGeom>
          <a:noFill/>
        </p:spPr>
      </p:pic>
      <p:sp>
        <p:nvSpPr>
          <p:cNvPr id="88072" name="Rectangle 8"/>
          <p:cNvSpPr>
            <a:spLocks noChangeArrowheads="1"/>
          </p:cNvSpPr>
          <p:nvPr/>
        </p:nvSpPr>
        <p:spPr bwMode="auto">
          <a:xfrm>
            <a:off x="7162800" y="1676400"/>
            <a:ext cx="457200" cy="685800"/>
          </a:xfrm>
          <a:prstGeom prst="rect">
            <a:avLst/>
          </a:prstGeom>
          <a:noFill/>
          <a:ln w="22225">
            <a:solidFill>
              <a:schemeClr val="tx1"/>
            </a:solidFill>
            <a:miter lim="800000"/>
            <a:headEnd/>
            <a:tailEnd/>
          </a:ln>
          <a:effectLst/>
        </p:spPr>
        <p:txBody>
          <a:bodyPr wrap="none" anchor="ctr"/>
          <a:lstStyle/>
          <a:p>
            <a:endParaRPr lang="en-US"/>
          </a:p>
        </p:txBody>
      </p:sp>
      <p:sp>
        <p:nvSpPr>
          <p:cNvPr id="88073" name="Rectangle 9"/>
          <p:cNvSpPr>
            <a:spLocks noGrp="1" noChangeArrowheads="1"/>
          </p:cNvSpPr>
          <p:nvPr>
            <p:ph type="title"/>
          </p:nvPr>
        </p:nvSpPr>
        <p:spPr>
          <a:xfrm>
            <a:off x="457200" y="274638"/>
            <a:ext cx="8229600" cy="944562"/>
          </a:xfrm>
          <a:noFill/>
          <a:ln/>
        </p:spPr>
        <p:txBody>
          <a:bodyPr/>
          <a:lstStyle/>
          <a:p>
            <a:r>
              <a:rPr lang="en-US" sz="3600" dirty="0">
                <a:solidFill>
                  <a:srgbClr val="008000"/>
                </a:solidFill>
              </a:rPr>
              <a:t>DSM / DTM New Profile Comparison</a:t>
            </a:r>
          </a:p>
        </p:txBody>
      </p:sp>
      <p:sp>
        <p:nvSpPr>
          <p:cNvPr id="88074" name="Text Box 10"/>
          <p:cNvSpPr txBox="1">
            <a:spLocks noChangeArrowheads="1"/>
          </p:cNvSpPr>
          <p:nvPr/>
        </p:nvSpPr>
        <p:spPr bwMode="auto">
          <a:xfrm>
            <a:off x="152400" y="6019800"/>
            <a:ext cx="2590800" cy="457200"/>
          </a:xfrm>
          <a:prstGeom prst="rect">
            <a:avLst/>
          </a:prstGeom>
          <a:noFill/>
          <a:ln w="9525">
            <a:noFill/>
            <a:miter lim="800000"/>
            <a:headEnd/>
            <a:tailEnd/>
          </a:ln>
          <a:effectLst/>
        </p:spPr>
        <p:txBody>
          <a:bodyPr>
            <a:spAutoFit/>
          </a:bodyPr>
          <a:lstStyle/>
          <a:p>
            <a:pPr>
              <a:spcBef>
                <a:spcPct val="50000"/>
              </a:spcBef>
            </a:pPr>
            <a:r>
              <a:rPr lang="en-US" sz="1800"/>
              <a:t>Tile N6345W14745</a:t>
            </a:r>
            <a:r>
              <a:rPr lang="en-US"/>
              <a:t> </a:t>
            </a:r>
          </a:p>
        </p:txBody>
      </p:sp>
      <p:pic>
        <p:nvPicPr>
          <p:cNvPr id="88075" name="Picture 11"/>
          <p:cNvPicPr>
            <a:picLocks noChangeAspect="1" noChangeArrowheads="1"/>
          </p:cNvPicPr>
          <p:nvPr/>
        </p:nvPicPr>
        <p:blipFill>
          <a:blip r:embed="rId3" cstate="print"/>
          <a:srcRect l="11420" t="16602" r="8644" b="10765"/>
          <a:stretch>
            <a:fillRect/>
          </a:stretch>
        </p:blipFill>
        <p:spPr bwMode="auto">
          <a:xfrm>
            <a:off x="228600" y="990600"/>
            <a:ext cx="4800600" cy="2667000"/>
          </a:xfrm>
          <a:prstGeom prst="rect">
            <a:avLst/>
          </a:prstGeom>
          <a:noFill/>
          <a:ln w="9525">
            <a:noFill/>
            <a:miter lim="800000"/>
            <a:headEnd/>
            <a:tailEnd/>
          </a:ln>
          <a:effectLst/>
        </p:spPr>
      </p:pic>
      <p:sp>
        <p:nvSpPr>
          <p:cNvPr id="88076" name="Rectangle 12"/>
          <p:cNvSpPr>
            <a:spLocks noChangeArrowheads="1"/>
          </p:cNvSpPr>
          <p:nvPr/>
        </p:nvSpPr>
        <p:spPr bwMode="auto">
          <a:xfrm>
            <a:off x="1981200" y="1828800"/>
            <a:ext cx="1524000" cy="914400"/>
          </a:xfrm>
          <a:prstGeom prst="rect">
            <a:avLst/>
          </a:prstGeom>
          <a:noFill/>
          <a:ln w="15875">
            <a:solidFill>
              <a:srgbClr val="3366FF"/>
            </a:solidFill>
            <a:miter lim="800000"/>
            <a:headEnd/>
            <a:tailEnd/>
          </a:ln>
          <a:effectLst/>
        </p:spPr>
        <p:txBody>
          <a:bodyPr wrap="none" anchor="ctr"/>
          <a:lstStyle/>
          <a:p>
            <a:endParaRPr lang="en-US"/>
          </a:p>
        </p:txBody>
      </p:sp>
      <p:pic>
        <p:nvPicPr>
          <p:cNvPr id="88077" name="Picture 13"/>
          <p:cNvPicPr>
            <a:picLocks noChangeAspect="1" noChangeArrowheads="1"/>
          </p:cNvPicPr>
          <p:nvPr/>
        </p:nvPicPr>
        <p:blipFill>
          <a:blip r:embed="rId4" cstate="print"/>
          <a:srcRect l="10420" t="15494" r="9059" b="11685"/>
          <a:stretch>
            <a:fillRect/>
          </a:stretch>
        </p:blipFill>
        <p:spPr bwMode="auto">
          <a:xfrm>
            <a:off x="2286000" y="3352800"/>
            <a:ext cx="6705600" cy="2971800"/>
          </a:xfrm>
          <a:prstGeom prst="rect">
            <a:avLst/>
          </a:prstGeom>
          <a:noFill/>
          <a:ln w="9525">
            <a:noFill/>
            <a:miter lim="800000"/>
            <a:headEnd/>
            <a:tailEnd/>
          </a:ln>
          <a:effectLst/>
        </p:spPr>
      </p:pic>
      <p:sp>
        <p:nvSpPr>
          <p:cNvPr id="88078" name="Line 14"/>
          <p:cNvSpPr>
            <a:spLocks noChangeShapeType="1"/>
          </p:cNvSpPr>
          <p:nvPr/>
        </p:nvSpPr>
        <p:spPr bwMode="auto">
          <a:xfrm>
            <a:off x="1981200" y="2743200"/>
            <a:ext cx="685800" cy="3429000"/>
          </a:xfrm>
          <a:prstGeom prst="line">
            <a:avLst/>
          </a:prstGeom>
          <a:noFill/>
          <a:ln w="9525">
            <a:solidFill>
              <a:schemeClr val="tx1"/>
            </a:solidFill>
            <a:round/>
            <a:headEnd/>
            <a:tailEnd/>
          </a:ln>
          <a:effectLst/>
        </p:spPr>
        <p:txBody>
          <a:bodyPr/>
          <a:lstStyle/>
          <a:p>
            <a:endParaRPr lang="en-US"/>
          </a:p>
        </p:txBody>
      </p:sp>
      <p:sp>
        <p:nvSpPr>
          <p:cNvPr id="88079" name="Line 15"/>
          <p:cNvSpPr>
            <a:spLocks noChangeShapeType="1"/>
          </p:cNvSpPr>
          <p:nvPr/>
        </p:nvSpPr>
        <p:spPr bwMode="auto">
          <a:xfrm>
            <a:off x="1981200" y="1828800"/>
            <a:ext cx="685800" cy="1752600"/>
          </a:xfrm>
          <a:prstGeom prst="line">
            <a:avLst/>
          </a:prstGeom>
          <a:noFill/>
          <a:ln w="9525">
            <a:solidFill>
              <a:schemeClr val="tx1"/>
            </a:solidFill>
            <a:round/>
            <a:headEnd/>
            <a:tailEnd/>
          </a:ln>
          <a:effectLst/>
        </p:spPr>
        <p:txBody>
          <a:bodyPr/>
          <a:lstStyle/>
          <a:p>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lstStyle/>
          <a:p>
            <a:r>
              <a:rPr lang="en-US" sz="3600" dirty="0" err="1" smtClean="0">
                <a:solidFill>
                  <a:srgbClr val="008000"/>
                </a:solidFill>
              </a:rPr>
              <a:t>Fugro</a:t>
            </a:r>
            <a:r>
              <a:rPr lang="en-US" sz="3600" dirty="0" smtClean="0">
                <a:solidFill>
                  <a:srgbClr val="008000"/>
                </a:solidFill>
              </a:rPr>
              <a:t> </a:t>
            </a:r>
            <a:r>
              <a:rPr lang="en-US" sz="3600" dirty="0" smtClean="0">
                <a:solidFill>
                  <a:srgbClr val="FF0000"/>
                </a:solidFill>
              </a:rPr>
              <a:t>#3</a:t>
            </a:r>
            <a:r>
              <a:rPr lang="en-US" sz="3600" dirty="0" smtClean="0">
                <a:solidFill>
                  <a:srgbClr val="008000"/>
                </a:solidFill>
              </a:rPr>
              <a:t> DTM (left), </a:t>
            </a:r>
            <a:r>
              <a:rPr lang="en-US" sz="3600" dirty="0" err="1" smtClean="0">
                <a:solidFill>
                  <a:srgbClr val="008000"/>
                </a:solidFill>
              </a:rPr>
              <a:t>Intermap</a:t>
            </a:r>
            <a:r>
              <a:rPr lang="en-US" sz="3600" dirty="0" smtClean="0">
                <a:solidFill>
                  <a:srgbClr val="008000"/>
                </a:solidFill>
              </a:rPr>
              <a:t> DTM (right); </a:t>
            </a:r>
            <a:br>
              <a:rPr lang="en-US" sz="3600" dirty="0" smtClean="0">
                <a:solidFill>
                  <a:srgbClr val="008000"/>
                </a:solidFill>
              </a:rPr>
            </a:br>
            <a:r>
              <a:rPr lang="en-US" sz="3600" dirty="0" smtClean="0">
                <a:solidFill>
                  <a:srgbClr val="008000"/>
                </a:solidFill>
              </a:rPr>
              <a:t>now smooth transition with hybrid DTM </a:t>
            </a:r>
            <a:endParaRPr lang="en-US" sz="3600" dirty="0"/>
          </a:p>
        </p:txBody>
      </p:sp>
      <p:pic>
        <p:nvPicPr>
          <p:cNvPr id="4" name="Content Placeholder 3"/>
          <p:cNvPicPr>
            <a:picLocks noGrp="1"/>
          </p:cNvPicPr>
          <p:nvPr>
            <p:ph idx="1"/>
          </p:nvPr>
        </p:nvPicPr>
        <p:blipFill>
          <a:blip r:embed="rId2" cstate="print"/>
          <a:srcRect/>
          <a:stretch>
            <a:fillRect/>
          </a:stretch>
        </p:blipFill>
        <p:spPr bwMode="auto">
          <a:xfrm>
            <a:off x="609600" y="1828800"/>
            <a:ext cx="7848600" cy="4038600"/>
          </a:xfrm>
          <a:prstGeom prst="rect">
            <a:avLst/>
          </a:prstGeom>
          <a:noFill/>
          <a:ln w="9525">
            <a:noFill/>
            <a:miter lim="800000"/>
            <a:headEnd/>
            <a:tailEnd/>
          </a:ln>
        </p:spPr>
      </p:pic>
      <p:sp>
        <p:nvSpPr>
          <p:cNvPr id="5" name="TextBox 4"/>
          <p:cNvSpPr txBox="1"/>
          <p:nvPr/>
        </p:nvSpPr>
        <p:spPr>
          <a:xfrm>
            <a:off x="228600" y="5943600"/>
            <a:ext cx="6248400" cy="646331"/>
          </a:xfrm>
          <a:prstGeom prst="rect">
            <a:avLst/>
          </a:prstGeom>
          <a:noFill/>
        </p:spPr>
        <p:txBody>
          <a:bodyPr wrap="square" rtlCol="0">
            <a:spAutoFit/>
          </a:bodyPr>
          <a:lstStyle/>
          <a:p>
            <a:r>
              <a:rPr lang="en-US" b="1" dirty="0" smtClean="0">
                <a:solidFill>
                  <a:srgbClr val="FF0000"/>
                </a:solidFill>
              </a:rPr>
              <a:t>Delivery #3 not yet complete; the red polygon shows a limited area where Dewberry tested hybrid DTM</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lstStyle/>
          <a:p>
            <a:r>
              <a:rPr lang="en-US" sz="3600" dirty="0" smtClean="0">
                <a:solidFill>
                  <a:srgbClr val="008000"/>
                </a:solidFill>
              </a:rPr>
              <a:t>With </a:t>
            </a:r>
            <a:r>
              <a:rPr lang="en-US" sz="3600" dirty="0" err="1" smtClean="0">
                <a:solidFill>
                  <a:srgbClr val="008000"/>
                </a:solidFill>
              </a:rPr>
              <a:t>Fugro’s</a:t>
            </a:r>
            <a:r>
              <a:rPr lang="en-US" sz="3600" dirty="0" smtClean="0">
                <a:solidFill>
                  <a:srgbClr val="008000"/>
                </a:solidFill>
              </a:rPr>
              <a:t> initial P-band, are we seeing the geomorphology 25 meters beneath glaciers?  </a:t>
            </a:r>
            <a:endParaRPr lang="en-US" sz="3600" dirty="0">
              <a:solidFill>
                <a:srgbClr val="008000"/>
              </a:solidFill>
            </a:endParaRPr>
          </a:p>
        </p:txBody>
      </p:sp>
      <p:pic>
        <p:nvPicPr>
          <p:cNvPr id="4" name="Picture 3"/>
          <p:cNvPicPr/>
          <p:nvPr/>
        </p:nvPicPr>
        <p:blipFill>
          <a:blip r:embed="rId2" cstate="print"/>
          <a:srcRect/>
          <a:stretch>
            <a:fillRect/>
          </a:stretch>
        </p:blipFill>
        <p:spPr bwMode="auto">
          <a:xfrm>
            <a:off x="762000" y="1676400"/>
            <a:ext cx="7467600" cy="4419600"/>
          </a:xfrm>
          <a:prstGeom prst="rect">
            <a:avLst/>
          </a:prstGeom>
          <a:noFill/>
          <a:ln w="9525">
            <a:noFill/>
            <a:miter lim="800000"/>
            <a:headEnd/>
            <a:tailEnd/>
          </a:ln>
        </p:spPr>
      </p:pic>
      <p:sp>
        <p:nvSpPr>
          <p:cNvPr id="5" name="Up Arrow 4"/>
          <p:cNvSpPr/>
          <p:nvPr/>
        </p:nvSpPr>
        <p:spPr>
          <a:xfrm>
            <a:off x="5410200" y="3581400"/>
            <a:ext cx="304800" cy="5334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sz="quarter"/>
          </p:nvPr>
        </p:nvSpPr>
        <p:spPr>
          <a:xfrm>
            <a:off x="685800" y="152400"/>
            <a:ext cx="7772400" cy="838200"/>
          </a:xfrm>
        </p:spPr>
        <p:txBody>
          <a:bodyPr/>
          <a:lstStyle/>
          <a:p>
            <a:r>
              <a:rPr lang="en-US" sz="3600" dirty="0" smtClean="0">
                <a:solidFill>
                  <a:srgbClr val="008000"/>
                </a:solidFill>
              </a:rPr>
              <a:t>Comparison of X-band and P-band with initial </a:t>
            </a:r>
            <a:r>
              <a:rPr lang="en-US" sz="3600" dirty="0" err="1" smtClean="0">
                <a:solidFill>
                  <a:srgbClr val="008000"/>
                </a:solidFill>
              </a:rPr>
              <a:t>Fugro</a:t>
            </a:r>
            <a:r>
              <a:rPr lang="en-US" sz="3600" dirty="0" smtClean="0">
                <a:solidFill>
                  <a:srgbClr val="008000"/>
                </a:solidFill>
              </a:rPr>
              <a:t> Delivery #2</a:t>
            </a:r>
            <a:endParaRPr lang="en-US" sz="3600" dirty="0">
              <a:solidFill>
                <a:srgbClr val="008000"/>
              </a:solidFill>
            </a:endParaRPr>
          </a:p>
        </p:txBody>
      </p:sp>
      <p:pic>
        <p:nvPicPr>
          <p:cNvPr id="7" name="Content Placeholder 6"/>
          <p:cNvPicPr>
            <a:picLocks noGrp="1"/>
          </p:cNvPicPr>
          <p:nvPr>
            <p:ph sz="quarter" idx="1"/>
          </p:nvPr>
        </p:nvPicPr>
        <p:blipFill>
          <a:blip r:embed="rId2" cstate="print"/>
          <a:srcRect t="23077" r="17391"/>
          <a:stretch>
            <a:fillRect/>
          </a:stretch>
        </p:blipFill>
        <p:spPr bwMode="auto">
          <a:xfrm>
            <a:off x="762000" y="1600200"/>
            <a:ext cx="3581400" cy="2133600"/>
          </a:xfrm>
          <a:prstGeom prst="rect">
            <a:avLst/>
          </a:prstGeom>
          <a:noFill/>
          <a:ln w="9525">
            <a:noFill/>
            <a:miter lim="800000"/>
            <a:headEnd/>
            <a:tailEnd/>
          </a:ln>
        </p:spPr>
      </p:pic>
      <p:pic>
        <p:nvPicPr>
          <p:cNvPr id="8" name="Content Placeholder 7"/>
          <p:cNvPicPr>
            <a:picLocks noGrp="1"/>
          </p:cNvPicPr>
          <p:nvPr>
            <p:ph sz="quarter" idx="2"/>
          </p:nvPr>
        </p:nvPicPr>
        <p:blipFill>
          <a:blip r:embed="rId3" cstate="print"/>
          <a:srcRect t="22222" r="16412"/>
          <a:stretch>
            <a:fillRect/>
          </a:stretch>
        </p:blipFill>
        <p:spPr bwMode="auto">
          <a:xfrm>
            <a:off x="5029200" y="1600200"/>
            <a:ext cx="3429000" cy="2133600"/>
          </a:xfrm>
          <a:prstGeom prst="rect">
            <a:avLst/>
          </a:prstGeom>
          <a:noFill/>
          <a:ln w="9525">
            <a:noFill/>
            <a:miter lim="800000"/>
            <a:headEnd/>
            <a:tailEnd/>
          </a:ln>
        </p:spPr>
      </p:pic>
      <p:pic>
        <p:nvPicPr>
          <p:cNvPr id="10" name="Content Placeholder 9"/>
          <p:cNvPicPr>
            <a:picLocks noGrp="1"/>
          </p:cNvPicPr>
          <p:nvPr>
            <p:ph sz="quarter" idx="3"/>
          </p:nvPr>
        </p:nvPicPr>
        <p:blipFill>
          <a:blip r:embed="rId4" cstate="print"/>
          <a:srcRect t="14815" r="17391"/>
          <a:stretch>
            <a:fillRect/>
          </a:stretch>
        </p:blipFill>
        <p:spPr bwMode="auto">
          <a:xfrm>
            <a:off x="762000" y="4191000"/>
            <a:ext cx="3581400" cy="2057400"/>
          </a:xfrm>
          <a:prstGeom prst="rect">
            <a:avLst/>
          </a:prstGeom>
          <a:noFill/>
          <a:ln w="9525">
            <a:noFill/>
            <a:miter lim="800000"/>
            <a:headEnd/>
            <a:tailEnd/>
          </a:ln>
        </p:spPr>
      </p:pic>
      <p:pic>
        <p:nvPicPr>
          <p:cNvPr id="11" name="Content Placeholder 10"/>
          <p:cNvPicPr>
            <a:picLocks noGrp="1"/>
          </p:cNvPicPr>
          <p:nvPr>
            <p:ph sz="quarter" idx="4"/>
          </p:nvPr>
        </p:nvPicPr>
        <p:blipFill>
          <a:blip r:embed="rId5" cstate="print"/>
          <a:srcRect t="13043" r="17391"/>
          <a:stretch>
            <a:fillRect/>
          </a:stretch>
        </p:blipFill>
        <p:spPr bwMode="auto">
          <a:xfrm>
            <a:off x="5029200" y="4191001"/>
            <a:ext cx="3429000" cy="2057399"/>
          </a:xfrm>
          <a:prstGeom prst="rect">
            <a:avLst/>
          </a:prstGeom>
          <a:noFill/>
          <a:ln w="9525">
            <a:noFill/>
            <a:miter lim="800000"/>
            <a:headEnd/>
            <a:tailEnd/>
          </a:ln>
        </p:spPr>
      </p:pic>
      <p:sp>
        <p:nvSpPr>
          <p:cNvPr id="12" name="TextBox 11"/>
          <p:cNvSpPr txBox="1"/>
          <p:nvPr/>
        </p:nvSpPr>
        <p:spPr>
          <a:xfrm>
            <a:off x="1219200" y="1219200"/>
            <a:ext cx="3124200" cy="369332"/>
          </a:xfrm>
          <a:prstGeom prst="rect">
            <a:avLst/>
          </a:prstGeom>
          <a:noFill/>
        </p:spPr>
        <p:txBody>
          <a:bodyPr wrap="square" rtlCol="0">
            <a:spAutoFit/>
          </a:bodyPr>
          <a:lstStyle/>
          <a:p>
            <a:pPr algn="ctr"/>
            <a:r>
              <a:rPr lang="en-US" b="1" dirty="0" err="1" smtClean="0">
                <a:solidFill>
                  <a:srgbClr val="FF0000"/>
                </a:solidFill>
              </a:rPr>
              <a:t>Intermap’s</a:t>
            </a:r>
            <a:r>
              <a:rPr lang="en-US" b="1" dirty="0" smtClean="0">
                <a:solidFill>
                  <a:srgbClr val="FF0000"/>
                </a:solidFill>
              </a:rPr>
              <a:t> DTM (X-band)</a:t>
            </a:r>
            <a:endParaRPr lang="en-US" b="1" dirty="0">
              <a:solidFill>
                <a:srgbClr val="FF0000"/>
              </a:solidFill>
            </a:endParaRPr>
          </a:p>
        </p:txBody>
      </p:sp>
      <p:sp>
        <p:nvSpPr>
          <p:cNvPr id="13" name="TextBox 12"/>
          <p:cNvSpPr txBox="1"/>
          <p:nvPr/>
        </p:nvSpPr>
        <p:spPr>
          <a:xfrm>
            <a:off x="1219200" y="3821668"/>
            <a:ext cx="3048000" cy="369332"/>
          </a:xfrm>
          <a:prstGeom prst="rect">
            <a:avLst/>
          </a:prstGeom>
          <a:noFill/>
        </p:spPr>
        <p:txBody>
          <a:bodyPr wrap="square" rtlCol="0">
            <a:spAutoFit/>
          </a:bodyPr>
          <a:lstStyle/>
          <a:p>
            <a:pPr algn="ctr"/>
            <a:r>
              <a:rPr lang="en-US" b="1" dirty="0" err="1" smtClean="0">
                <a:solidFill>
                  <a:srgbClr val="FF0000"/>
                </a:solidFill>
              </a:rPr>
              <a:t>Intermap’s</a:t>
            </a:r>
            <a:r>
              <a:rPr lang="en-US" b="1" dirty="0" smtClean="0">
                <a:solidFill>
                  <a:srgbClr val="FF0000"/>
                </a:solidFill>
              </a:rPr>
              <a:t> DSM (X-band) </a:t>
            </a:r>
            <a:endParaRPr lang="en-US" b="1" dirty="0">
              <a:solidFill>
                <a:srgbClr val="FF0000"/>
              </a:solidFill>
            </a:endParaRPr>
          </a:p>
        </p:txBody>
      </p:sp>
      <p:sp>
        <p:nvSpPr>
          <p:cNvPr id="14" name="TextBox 13"/>
          <p:cNvSpPr txBox="1"/>
          <p:nvPr/>
        </p:nvSpPr>
        <p:spPr>
          <a:xfrm>
            <a:off x="5486400" y="3810000"/>
            <a:ext cx="2895600" cy="369332"/>
          </a:xfrm>
          <a:prstGeom prst="rect">
            <a:avLst/>
          </a:prstGeom>
          <a:noFill/>
        </p:spPr>
        <p:txBody>
          <a:bodyPr wrap="square" rtlCol="0">
            <a:spAutoFit/>
          </a:bodyPr>
          <a:lstStyle/>
          <a:p>
            <a:r>
              <a:rPr lang="en-US" b="1" dirty="0" err="1" smtClean="0">
                <a:solidFill>
                  <a:srgbClr val="0070C0"/>
                </a:solidFill>
              </a:rPr>
              <a:t>Fugro’s</a:t>
            </a:r>
            <a:r>
              <a:rPr lang="en-US" b="1" dirty="0" smtClean="0">
                <a:solidFill>
                  <a:srgbClr val="0070C0"/>
                </a:solidFill>
              </a:rPr>
              <a:t> DSM (X-band)</a:t>
            </a:r>
            <a:endParaRPr lang="en-US" b="1" dirty="0">
              <a:solidFill>
                <a:srgbClr val="0070C0"/>
              </a:solidFill>
            </a:endParaRPr>
          </a:p>
        </p:txBody>
      </p:sp>
      <p:sp>
        <p:nvSpPr>
          <p:cNvPr id="15" name="TextBox 14"/>
          <p:cNvSpPr txBox="1"/>
          <p:nvPr/>
        </p:nvSpPr>
        <p:spPr>
          <a:xfrm>
            <a:off x="5486400" y="1219200"/>
            <a:ext cx="2895600" cy="369332"/>
          </a:xfrm>
          <a:prstGeom prst="rect">
            <a:avLst/>
          </a:prstGeom>
          <a:noFill/>
        </p:spPr>
        <p:txBody>
          <a:bodyPr wrap="square" rtlCol="0">
            <a:spAutoFit/>
          </a:bodyPr>
          <a:lstStyle/>
          <a:p>
            <a:r>
              <a:rPr lang="en-US" b="1" dirty="0" err="1" smtClean="0">
                <a:solidFill>
                  <a:srgbClr val="0070C0"/>
                </a:solidFill>
              </a:rPr>
              <a:t>Fugro’s</a:t>
            </a:r>
            <a:r>
              <a:rPr lang="en-US" b="1" dirty="0" smtClean="0">
                <a:solidFill>
                  <a:srgbClr val="0070C0"/>
                </a:solidFill>
              </a:rPr>
              <a:t> DTM (P-band)</a:t>
            </a:r>
            <a:endParaRPr lang="en-US" b="1" dirty="0">
              <a:solidFill>
                <a:srgbClr val="0070C0"/>
              </a:solidFill>
            </a:endParaRPr>
          </a:p>
        </p:txBody>
      </p:sp>
      <p:sp>
        <p:nvSpPr>
          <p:cNvPr id="16" name="Left Arrow 15"/>
          <p:cNvSpPr/>
          <p:nvPr/>
        </p:nvSpPr>
        <p:spPr>
          <a:xfrm>
            <a:off x="3505200" y="1524000"/>
            <a:ext cx="1752600" cy="4572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Cross section</a:t>
            </a:r>
            <a:endParaRPr lang="en-US" b="1" dirty="0">
              <a:solidFill>
                <a:schemeClr val="bg1"/>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76200"/>
            <a:ext cx="8229600" cy="1143000"/>
          </a:xfrm>
        </p:spPr>
        <p:txBody>
          <a:bodyPr/>
          <a:lstStyle/>
          <a:p>
            <a:r>
              <a:rPr lang="en-US" sz="3600" dirty="0">
                <a:solidFill>
                  <a:srgbClr val="008000"/>
                </a:solidFill>
              </a:rPr>
              <a:t>DSM / DTM New </a:t>
            </a:r>
            <a:r>
              <a:rPr lang="en-US" sz="3600" dirty="0" smtClean="0">
                <a:solidFill>
                  <a:srgbClr val="008000"/>
                </a:solidFill>
              </a:rPr>
              <a:t>Profile with </a:t>
            </a:r>
            <a:r>
              <a:rPr lang="en-US" sz="3600" dirty="0" err="1" smtClean="0">
                <a:solidFill>
                  <a:srgbClr val="008000"/>
                </a:solidFill>
              </a:rPr>
              <a:t>Fugro’s</a:t>
            </a:r>
            <a:r>
              <a:rPr lang="en-US" sz="3600" dirty="0" smtClean="0">
                <a:solidFill>
                  <a:srgbClr val="008000"/>
                </a:solidFill>
              </a:rPr>
              <a:t> hybrid DTM Delivery #3 </a:t>
            </a:r>
            <a:endParaRPr lang="en-US" dirty="0"/>
          </a:p>
        </p:txBody>
      </p:sp>
      <p:sp>
        <p:nvSpPr>
          <p:cNvPr id="38916" name="Text Box 4"/>
          <p:cNvSpPr txBox="1">
            <a:spLocks noChangeArrowheads="1"/>
          </p:cNvSpPr>
          <p:nvPr/>
        </p:nvSpPr>
        <p:spPr bwMode="auto">
          <a:xfrm>
            <a:off x="112713" y="6554788"/>
            <a:ext cx="1109662" cy="214312"/>
          </a:xfrm>
          <a:prstGeom prst="rect">
            <a:avLst/>
          </a:prstGeom>
          <a:noFill/>
          <a:ln w="9525">
            <a:noFill/>
            <a:miter lim="800000"/>
            <a:headEnd/>
            <a:tailEnd/>
          </a:ln>
        </p:spPr>
        <p:txBody>
          <a:bodyPr>
            <a:spAutoFit/>
          </a:bodyPr>
          <a:lstStyle/>
          <a:p>
            <a:r>
              <a:rPr lang="en-US" sz="800">
                <a:solidFill>
                  <a:srgbClr val="80561B"/>
                </a:solidFill>
              </a:rPr>
              <a:t>February 11, 2011</a:t>
            </a:r>
          </a:p>
        </p:txBody>
      </p:sp>
      <p:pic>
        <p:nvPicPr>
          <p:cNvPr id="38918" name="Picture 6" descr="DSM_DEWBERRY_AREA"/>
          <p:cNvPicPr>
            <a:picLocks noChangeAspect="1" noChangeArrowheads="1"/>
          </p:cNvPicPr>
          <p:nvPr/>
        </p:nvPicPr>
        <p:blipFill>
          <a:blip r:embed="rId2" cstate="print"/>
          <a:srcRect t="7736" r="1640" b="3596"/>
          <a:stretch>
            <a:fillRect/>
          </a:stretch>
        </p:blipFill>
        <p:spPr bwMode="auto">
          <a:xfrm>
            <a:off x="381000" y="1152681"/>
            <a:ext cx="4495800" cy="2533494"/>
          </a:xfrm>
          <a:prstGeom prst="rect">
            <a:avLst/>
          </a:prstGeom>
          <a:noFill/>
        </p:spPr>
      </p:pic>
      <p:pic>
        <p:nvPicPr>
          <p:cNvPr id="38919" name="Picture 7" descr="DTM_DEWBERRY_AREA"/>
          <p:cNvPicPr>
            <a:picLocks noChangeAspect="1" noChangeArrowheads="1"/>
          </p:cNvPicPr>
          <p:nvPr/>
        </p:nvPicPr>
        <p:blipFill>
          <a:blip r:embed="rId3" cstate="print"/>
          <a:srcRect t="7167" r="1666" b="3500"/>
          <a:stretch>
            <a:fillRect/>
          </a:stretch>
        </p:blipFill>
        <p:spPr bwMode="auto">
          <a:xfrm>
            <a:off x="381000" y="3939816"/>
            <a:ext cx="4495800" cy="2553059"/>
          </a:xfrm>
          <a:prstGeom prst="rect">
            <a:avLst/>
          </a:prstGeom>
          <a:noFill/>
        </p:spPr>
      </p:pic>
      <p:sp>
        <p:nvSpPr>
          <p:cNvPr id="38920" name="Text Box 8"/>
          <p:cNvSpPr txBox="1">
            <a:spLocks noChangeArrowheads="1"/>
          </p:cNvSpPr>
          <p:nvPr/>
        </p:nvSpPr>
        <p:spPr bwMode="auto">
          <a:xfrm>
            <a:off x="1066800" y="1143000"/>
            <a:ext cx="1143000" cy="457200"/>
          </a:xfrm>
          <a:prstGeom prst="rect">
            <a:avLst/>
          </a:prstGeom>
          <a:noFill/>
          <a:ln w="9525">
            <a:noFill/>
            <a:miter lim="800000"/>
            <a:headEnd/>
            <a:tailEnd/>
          </a:ln>
          <a:effectLst/>
        </p:spPr>
        <p:txBody>
          <a:bodyPr>
            <a:spAutoFit/>
          </a:bodyPr>
          <a:lstStyle/>
          <a:p>
            <a:pPr>
              <a:spcBef>
                <a:spcPct val="50000"/>
              </a:spcBef>
            </a:pPr>
            <a:r>
              <a:rPr lang="en-US"/>
              <a:t>DSM</a:t>
            </a:r>
          </a:p>
        </p:txBody>
      </p:sp>
      <p:sp>
        <p:nvSpPr>
          <p:cNvPr id="38921" name="Text Box 9"/>
          <p:cNvSpPr txBox="1">
            <a:spLocks noChangeArrowheads="1"/>
          </p:cNvSpPr>
          <p:nvPr/>
        </p:nvSpPr>
        <p:spPr bwMode="auto">
          <a:xfrm>
            <a:off x="1066800" y="3886200"/>
            <a:ext cx="1143000" cy="457200"/>
          </a:xfrm>
          <a:prstGeom prst="rect">
            <a:avLst/>
          </a:prstGeom>
          <a:noFill/>
          <a:ln w="9525">
            <a:noFill/>
            <a:miter lim="800000"/>
            <a:headEnd/>
            <a:tailEnd/>
          </a:ln>
          <a:effectLst/>
        </p:spPr>
        <p:txBody>
          <a:bodyPr>
            <a:spAutoFit/>
          </a:bodyPr>
          <a:lstStyle/>
          <a:p>
            <a:pPr>
              <a:spcBef>
                <a:spcPct val="50000"/>
              </a:spcBef>
            </a:pPr>
            <a:r>
              <a:rPr lang="en-US"/>
              <a:t>DTM</a:t>
            </a:r>
          </a:p>
        </p:txBody>
      </p:sp>
      <p:pic>
        <p:nvPicPr>
          <p:cNvPr id="38922" name="Picture 10" descr="DSM_DEWBERRY_AREA"/>
          <p:cNvPicPr>
            <a:picLocks noChangeAspect="1" noChangeArrowheads="1"/>
          </p:cNvPicPr>
          <p:nvPr/>
        </p:nvPicPr>
        <p:blipFill>
          <a:blip r:embed="rId4" cstate="print"/>
          <a:srcRect l="64014" t="9889" r="2098" b="56152"/>
          <a:stretch>
            <a:fillRect/>
          </a:stretch>
        </p:blipFill>
        <p:spPr bwMode="auto">
          <a:xfrm>
            <a:off x="5029200" y="1210028"/>
            <a:ext cx="3886200" cy="2434872"/>
          </a:xfrm>
          <a:prstGeom prst="rect">
            <a:avLst/>
          </a:prstGeom>
          <a:noFill/>
        </p:spPr>
      </p:pic>
      <p:pic>
        <p:nvPicPr>
          <p:cNvPr id="38923" name="Picture 11" descr="DTM_DEWBERRY_AREA"/>
          <p:cNvPicPr>
            <a:picLocks noChangeAspect="1" noChangeArrowheads="1"/>
          </p:cNvPicPr>
          <p:nvPr/>
        </p:nvPicPr>
        <p:blipFill>
          <a:blip r:embed="rId5" cstate="print"/>
          <a:srcRect l="63797" t="33403" r="2206" b="33786"/>
          <a:stretch>
            <a:fillRect/>
          </a:stretch>
        </p:blipFill>
        <p:spPr bwMode="auto">
          <a:xfrm>
            <a:off x="5105400" y="3947933"/>
            <a:ext cx="3810000" cy="2298880"/>
          </a:xfrm>
          <a:prstGeom prst="rect">
            <a:avLst/>
          </a:prstGeo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smtClean="0">
                <a:solidFill>
                  <a:srgbClr val="008000"/>
                </a:solidFill>
              </a:rPr>
              <a:t>Fugro’s</a:t>
            </a:r>
            <a:r>
              <a:rPr lang="en-US" sz="3600" dirty="0" smtClean="0">
                <a:solidFill>
                  <a:srgbClr val="008000"/>
                </a:solidFill>
              </a:rPr>
              <a:t> ORI (left) and </a:t>
            </a:r>
            <a:r>
              <a:rPr lang="en-US" sz="3600" dirty="0" err="1" smtClean="0">
                <a:solidFill>
                  <a:srgbClr val="008000"/>
                </a:solidFill>
              </a:rPr>
              <a:t>Intermap’s</a:t>
            </a:r>
            <a:r>
              <a:rPr lang="en-US" sz="3600" dirty="0" smtClean="0">
                <a:solidFill>
                  <a:srgbClr val="008000"/>
                </a:solidFill>
              </a:rPr>
              <a:t> ORI (right)</a:t>
            </a:r>
            <a:endParaRPr lang="en-US" sz="3600" dirty="0">
              <a:solidFill>
                <a:srgbClr val="008000"/>
              </a:solidFill>
            </a:endParaRPr>
          </a:p>
        </p:txBody>
      </p:sp>
      <p:pic>
        <p:nvPicPr>
          <p:cNvPr id="9" name="Picture 8"/>
          <p:cNvPicPr/>
          <p:nvPr/>
        </p:nvPicPr>
        <p:blipFill>
          <a:blip r:embed="rId2" cstate="print"/>
          <a:srcRect/>
          <a:stretch>
            <a:fillRect/>
          </a:stretch>
        </p:blipFill>
        <p:spPr bwMode="auto">
          <a:xfrm>
            <a:off x="1143000" y="1295400"/>
            <a:ext cx="6934200" cy="4800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3600" dirty="0" smtClean="0">
                <a:solidFill>
                  <a:srgbClr val="008000"/>
                </a:solidFill>
              </a:rPr>
              <a:t>Hydrologic Enforcement of DTMs</a:t>
            </a:r>
            <a:endParaRPr lang="en-US" sz="3600" dirty="0">
              <a:solidFill>
                <a:srgbClr val="008000"/>
              </a:solidFill>
            </a:endParaRPr>
          </a:p>
        </p:txBody>
      </p:sp>
      <p:sp>
        <p:nvSpPr>
          <p:cNvPr id="3" name="Content Placeholder 2"/>
          <p:cNvSpPr>
            <a:spLocks noGrp="1"/>
          </p:cNvSpPr>
          <p:nvPr>
            <p:ph idx="1"/>
          </p:nvPr>
        </p:nvSpPr>
        <p:spPr>
          <a:xfrm>
            <a:off x="457200" y="914400"/>
            <a:ext cx="8382000" cy="5211763"/>
          </a:xfrm>
        </p:spPr>
        <p:txBody>
          <a:bodyPr/>
          <a:lstStyle/>
          <a:p>
            <a:pPr marL="0" indent="4763">
              <a:buNone/>
            </a:pPr>
            <a:r>
              <a:rPr lang="en-US" sz="2400" dirty="0" smtClean="0"/>
              <a:t>“Enforcement parameters that exceed the following requirements are acceptable but not required:”</a:t>
            </a:r>
          </a:p>
          <a:p>
            <a:r>
              <a:rPr lang="en-US" sz="2400" dirty="0" smtClean="0"/>
              <a:t>Lakes: length greater than 150 m and width greater than 50m will be portrayed at a constant elevation at least one meter below surrounding terrain</a:t>
            </a:r>
          </a:p>
          <a:p>
            <a:r>
              <a:rPr lang="en-US" sz="2400" dirty="0" smtClean="0"/>
              <a:t>Double-line drains (DLD): width greater than 50m extending 150m or more in length will be collected as flat surfaces at least one meter below surrounding terrain and shall be </a:t>
            </a:r>
            <a:r>
              <a:rPr lang="en-US" sz="2400" u="sng" dirty="0" smtClean="0"/>
              <a:t>monotonic.</a:t>
            </a:r>
            <a:r>
              <a:rPr lang="en-US" sz="2400" dirty="0" smtClean="0"/>
              <a:t> DLD’s that narrow to less than 50m for an extent of 300m in length shall still be depicted as the same DLD to avoid sausage link type portrayal. If the DLD width narrows to less than 30m it should be ended regardless of the 300m length criteria.</a:t>
            </a:r>
          </a:p>
          <a:p>
            <a:r>
              <a:rPr lang="en-US" sz="2400" dirty="0" smtClean="0"/>
              <a:t>Added provisions for coastal waters, shorelines, breakwaters, islands</a:t>
            </a:r>
            <a:endParaRPr 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solidFill>
                  <a:srgbClr val="008000"/>
                </a:solidFill>
              </a:rPr>
              <a:t>Fugro’s</a:t>
            </a:r>
            <a:r>
              <a:rPr lang="en-US" sz="3600" dirty="0" smtClean="0">
                <a:solidFill>
                  <a:srgbClr val="008000"/>
                </a:solidFill>
              </a:rPr>
              <a:t> hydro masks (orange) on left;      </a:t>
            </a:r>
            <a:r>
              <a:rPr lang="en-US" sz="3600" dirty="0" err="1" smtClean="0">
                <a:solidFill>
                  <a:srgbClr val="008000"/>
                </a:solidFill>
              </a:rPr>
              <a:t>Intermap’s</a:t>
            </a:r>
            <a:r>
              <a:rPr lang="en-US" sz="3600" dirty="0" smtClean="0">
                <a:solidFill>
                  <a:srgbClr val="008000"/>
                </a:solidFill>
              </a:rPr>
              <a:t> hydro masks (blue) on right</a:t>
            </a:r>
            <a:endParaRPr lang="en-US" sz="3600" dirty="0">
              <a:solidFill>
                <a:srgbClr val="008000"/>
              </a:solidFill>
            </a:endParaRPr>
          </a:p>
        </p:txBody>
      </p:sp>
      <p:pic>
        <p:nvPicPr>
          <p:cNvPr id="3" name="Picture 2"/>
          <p:cNvPicPr/>
          <p:nvPr/>
        </p:nvPicPr>
        <p:blipFill>
          <a:blip r:embed="rId2" cstate="print"/>
          <a:srcRect/>
          <a:stretch>
            <a:fillRect/>
          </a:stretch>
        </p:blipFill>
        <p:spPr bwMode="auto">
          <a:xfrm>
            <a:off x="1600201" y="1807140"/>
            <a:ext cx="6019800" cy="4288860"/>
          </a:xfrm>
          <a:prstGeom prst="rect">
            <a:avLst/>
          </a:prstGeom>
          <a:noFill/>
          <a:ln w="9525">
            <a:noFill/>
            <a:miter lim="800000"/>
            <a:headEnd/>
            <a:tailEnd/>
          </a:ln>
        </p:spPr>
      </p:pic>
      <p:sp>
        <p:nvSpPr>
          <p:cNvPr id="4" name="Oval 3"/>
          <p:cNvSpPr/>
          <p:nvPr/>
        </p:nvSpPr>
        <p:spPr>
          <a:xfrm>
            <a:off x="3886200" y="2209800"/>
            <a:ext cx="762000" cy="6858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solidFill>
                  <a:srgbClr val="008000"/>
                </a:solidFill>
              </a:rPr>
              <a:t>Fugro</a:t>
            </a:r>
            <a:r>
              <a:rPr lang="en-US" sz="3600" dirty="0" smtClean="0">
                <a:solidFill>
                  <a:srgbClr val="008000"/>
                </a:solidFill>
              </a:rPr>
              <a:t> (orange) on left; </a:t>
            </a:r>
            <a:br>
              <a:rPr lang="en-US" sz="3600" dirty="0" smtClean="0">
                <a:solidFill>
                  <a:srgbClr val="008000"/>
                </a:solidFill>
              </a:rPr>
            </a:br>
            <a:r>
              <a:rPr lang="en-US" sz="3600" dirty="0" err="1" smtClean="0">
                <a:solidFill>
                  <a:srgbClr val="008000"/>
                </a:solidFill>
              </a:rPr>
              <a:t>Intermap</a:t>
            </a:r>
            <a:r>
              <a:rPr lang="en-US" sz="3600" dirty="0" smtClean="0">
                <a:solidFill>
                  <a:srgbClr val="008000"/>
                </a:solidFill>
              </a:rPr>
              <a:t> (blue) on right</a:t>
            </a:r>
            <a:endParaRPr lang="en-US" sz="3600" dirty="0">
              <a:solidFill>
                <a:srgbClr val="008000"/>
              </a:solidFill>
            </a:endParaRPr>
          </a:p>
        </p:txBody>
      </p:sp>
      <p:pic>
        <p:nvPicPr>
          <p:cNvPr id="3" name="Picture 2"/>
          <p:cNvPicPr/>
          <p:nvPr/>
        </p:nvPicPr>
        <p:blipFill>
          <a:blip r:embed="rId2" cstate="print"/>
          <a:srcRect/>
          <a:stretch>
            <a:fillRect/>
          </a:stretch>
        </p:blipFill>
        <p:spPr bwMode="auto">
          <a:xfrm>
            <a:off x="1600200" y="1691202"/>
            <a:ext cx="6248400" cy="4252398"/>
          </a:xfrm>
          <a:prstGeom prst="rect">
            <a:avLst/>
          </a:prstGeom>
          <a:noFill/>
          <a:ln w="9525">
            <a:noFill/>
            <a:miter lim="800000"/>
            <a:headEnd/>
            <a:tailEnd/>
          </a:ln>
        </p:spPr>
      </p:pic>
      <p:sp>
        <p:nvSpPr>
          <p:cNvPr id="4" name="TextBox 3"/>
          <p:cNvSpPr txBox="1"/>
          <p:nvPr/>
        </p:nvSpPr>
        <p:spPr>
          <a:xfrm>
            <a:off x="4572000" y="3096161"/>
            <a:ext cx="1676400" cy="1015663"/>
          </a:xfrm>
          <a:prstGeom prst="rect">
            <a:avLst/>
          </a:prstGeom>
          <a:noFill/>
        </p:spPr>
        <p:txBody>
          <a:bodyPr wrap="square" rtlCol="0">
            <a:spAutoFit/>
          </a:bodyPr>
          <a:lstStyle/>
          <a:p>
            <a:r>
              <a:rPr lang="en-US" sz="2000" b="1" dirty="0" err="1" smtClean="0">
                <a:solidFill>
                  <a:schemeClr val="bg1"/>
                </a:solidFill>
              </a:rPr>
              <a:t>Intermap</a:t>
            </a:r>
            <a:r>
              <a:rPr lang="en-US" sz="2000" b="1" dirty="0" smtClean="0">
                <a:solidFill>
                  <a:schemeClr val="bg1"/>
                </a:solidFill>
              </a:rPr>
              <a:t> June collect –  Ice</a:t>
            </a:r>
            <a:endParaRPr lang="en-US" sz="2000" b="1" dirty="0">
              <a:solidFill>
                <a:schemeClr val="bg1"/>
              </a:solidFill>
            </a:endParaRPr>
          </a:p>
        </p:txBody>
      </p:sp>
      <p:sp>
        <p:nvSpPr>
          <p:cNvPr id="5" name="TextBox 4"/>
          <p:cNvSpPr txBox="1"/>
          <p:nvPr/>
        </p:nvSpPr>
        <p:spPr>
          <a:xfrm>
            <a:off x="2667000" y="3632537"/>
            <a:ext cx="1600200" cy="1015663"/>
          </a:xfrm>
          <a:prstGeom prst="rect">
            <a:avLst/>
          </a:prstGeom>
          <a:noFill/>
        </p:spPr>
        <p:txBody>
          <a:bodyPr wrap="square" rtlCol="0">
            <a:spAutoFit/>
          </a:bodyPr>
          <a:lstStyle/>
          <a:p>
            <a:r>
              <a:rPr lang="en-US" sz="2000" b="1" dirty="0" err="1" smtClean="0">
                <a:solidFill>
                  <a:schemeClr val="bg1"/>
                </a:solidFill>
              </a:rPr>
              <a:t>Fugro</a:t>
            </a:r>
            <a:r>
              <a:rPr lang="en-US" sz="2000" b="1" dirty="0" smtClean="0">
                <a:solidFill>
                  <a:schemeClr val="bg1"/>
                </a:solidFill>
              </a:rPr>
              <a:t>   July collect – No Ice</a:t>
            </a:r>
            <a:endParaRPr lang="en-US" sz="20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lstStyle/>
          <a:p>
            <a:r>
              <a:rPr lang="en-US" sz="3600" dirty="0" err="1" smtClean="0">
                <a:solidFill>
                  <a:srgbClr val="008000"/>
                </a:solidFill>
              </a:rPr>
              <a:t>Intermap</a:t>
            </a:r>
            <a:r>
              <a:rPr lang="en-US" sz="3600" dirty="0" smtClean="0">
                <a:solidFill>
                  <a:srgbClr val="008000"/>
                </a:solidFill>
              </a:rPr>
              <a:t> (blue) collects and hydro-enforces smaller streams beyond project specifications</a:t>
            </a:r>
            <a:endParaRPr lang="en-US" sz="3600" dirty="0">
              <a:solidFill>
                <a:srgbClr val="008000"/>
              </a:solidFill>
            </a:endParaRPr>
          </a:p>
        </p:txBody>
      </p:sp>
      <p:pic>
        <p:nvPicPr>
          <p:cNvPr id="3" name="Picture 2"/>
          <p:cNvPicPr/>
          <p:nvPr/>
        </p:nvPicPr>
        <p:blipFill>
          <a:blip r:embed="rId2" cstate="print"/>
          <a:srcRect/>
          <a:stretch>
            <a:fillRect/>
          </a:stretch>
        </p:blipFill>
        <p:spPr bwMode="auto">
          <a:xfrm>
            <a:off x="1600200" y="1640149"/>
            <a:ext cx="6096000" cy="45320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3600" dirty="0" err="1" smtClean="0">
                <a:solidFill>
                  <a:srgbClr val="008000"/>
                </a:solidFill>
              </a:rPr>
              <a:t>Intermap’s</a:t>
            </a:r>
            <a:r>
              <a:rPr lang="en-US" sz="3600" dirty="0" smtClean="0">
                <a:solidFill>
                  <a:srgbClr val="008000"/>
                </a:solidFill>
              </a:rPr>
              <a:t> Cell #11 Compared with NED</a:t>
            </a:r>
            <a:endParaRPr lang="en-US" sz="3600" dirty="0">
              <a:solidFill>
                <a:srgbClr val="008000"/>
              </a:solidFill>
            </a:endParaRPr>
          </a:p>
        </p:txBody>
      </p:sp>
      <p:pic>
        <p:nvPicPr>
          <p:cNvPr id="6146" name="Picture 2"/>
          <p:cNvPicPr>
            <a:picLocks noChangeAspect="1" noChangeArrowheads="1"/>
          </p:cNvPicPr>
          <p:nvPr/>
        </p:nvPicPr>
        <p:blipFill>
          <a:blip r:embed="rId2" cstate="print"/>
          <a:srcRect l="27500" t="27000" r="22500" b="6000"/>
          <a:stretch>
            <a:fillRect/>
          </a:stretch>
        </p:blipFill>
        <p:spPr bwMode="auto">
          <a:xfrm>
            <a:off x="1447800" y="1143000"/>
            <a:ext cx="6096000" cy="5105400"/>
          </a:xfrm>
          <a:prstGeom prst="rect">
            <a:avLst/>
          </a:prstGeom>
          <a:noFill/>
          <a:ln w="9525">
            <a:noFill/>
            <a:miter lim="800000"/>
            <a:headEnd/>
            <a:tailEnd/>
          </a:ln>
        </p:spPr>
      </p:pic>
      <p:sp>
        <p:nvSpPr>
          <p:cNvPr id="9" name="Rounded Rectangle 8"/>
          <p:cNvSpPr/>
          <p:nvPr/>
        </p:nvSpPr>
        <p:spPr>
          <a:xfrm>
            <a:off x="2362200" y="1524000"/>
            <a:ext cx="685800" cy="8382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6324600" y="1524000"/>
            <a:ext cx="609600" cy="8382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362200" y="4114800"/>
            <a:ext cx="685800" cy="8382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324600" y="4114800"/>
            <a:ext cx="609600" cy="8382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1447800" y="1143000"/>
            <a:ext cx="2590800" cy="3048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1447800" y="3733800"/>
            <a:ext cx="2514600" cy="3048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495800" y="2971800"/>
            <a:ext cx="3505200" cy="461665"/>
          </a:xfrm>
          <a:prstGeom prst="rect">
            <a:avLst/>
          </a:prstGeom>
          <a:noFill/>
        </p:spPr>
        <p:txBody>
          <a:bodyPr wrap="square" rtlCol="0">
            <a:spAutoFit/>
          </a:bodyPr>
          <a:lstStyle/>
          <a:p>
            <a:r>
              <a:rPr lang="en-US" sz="2400" b="1" dirty="0" smtClean="0">
                <a:solidFill>
                  <a:srgbClr val="FF0000"/>
                </a:solidFill>
              </a:rPr>
              <a:t>10.3 X Improvement</a:t>
            </a:r>
            <a:endParaRPr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solidFill>
                  <a:srgbClr val="008000"/>
                </a:solidFill>
              </a:rPr>
              <a:t>Fugro’s</a:t>
            </a:r>
            <a:r>
              <a:rPr lang="en-US" sz="3600" dirty="0" smtClean="0">
                <a:solidFill>
                  <a:srgbClr val="008000"/>
                </a:solidFill>
              </a:rPr>
              <a:t> Cell #12 D#3 Compared with NED</a:t>
            </a:r>
            <a:endParaRPr lang="en-US" sz="3600" dirty="0"/>
          </a:p>
        </p:txBody>
      </p:sp>
      <p:pic>
        <p:nvPicPr>
          <p:cNvPr id="76802" name="Picture 2"/>
          <p:cNvPicPr>
            <a:picLocks noGrp="1" noChangeAspect="1" noChangeArrowheads="1"/>
          </p:cNvPicPr>
          <p:nvPr>
            <p:ph idx="1"/>
          </p:nvPr>
        </p:nvPicPr>
        <p:blipFill>
          <a:blip r:embed="rId2" cstate="print"/>
          <a:srcRect l="26979" t="22050" r="23215" b="23474"/>
          <a:stretch>
            <a:fillRect/>
          </a:stretch>
        </p:blipFill>
        <p:spPr bwMode="auto">
          <a:xfrm>
            <a:off x="1251860" y="1076326"/>
            <a:ext cx="6596740" cy="5238748"/>
          </a:xfrm>
          <a:prstGeom prst="rect">
            <a:avLst/>
          </a:prstGeom>
          <a:noFill/>
          <a:ln w="9525">
            <a:noFill/>
            <a:miter lim="800000"/>
            <a:headEnd/>
            <a:tailEnd/>
          </a:ln>
        </p:spPr>
      </p:pic>
      <p:sp>
        <p:nvSpPr>
          <p:cNvPr id="5" name="Rounded Rectangle 4"/>
          <p:cNvSpPr/>
          <p:nvPr/>
        </p:nvSpPr>
        <p:spPr>
          <a:xfrm>
            <a:off x="1295400" y="1066800"/>
            <a:ext cx="2362200" cy="304800"/>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2286000" y="1447800"/>
            <a:ext cx="685800" cy="914400"/>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6553200" y="1447800"/>
            <a:ext cx="609600" cy="914400"/>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1295400" y="3733800"/>
            <a:ext cx="2362200" cy="3048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2286000" y="4114800"/>
            <a:ext cx="685800" cy="9906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6553200" y="4114800"/>
            <a:ext cx="609600" cy="9144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495800" y="2971800"/>
            <a:ext cx="3505200" cy="461665"/>
          </a:xfrm>
          <a:prstGeom prst="rect">
            <a:avLst/>
          </a:prstGeom>
          <a:noFill/>
        </p:spPr>
        <p:txBody>
          <a:bodyPr wrap="square" rtlCol="0">
            <a:spAutoFit/>
          </a:bodyPr>
          <a:lstStyle/>
          <a:p>
            <a:r>
              <a:rPr lang="en-US" sz="2400" b="1" dirty="0" smtClean="0">
                <a:solidFill>
                  <a:srgbClr val="0070C0"/>
                </a:solidFill>
              </a:rPr>
              <a:t>15 X Improvement</a:t>
            </a:r>
            <a:endParaRPr lang="en-US" sz="24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00"/>
                </a:solidFill>
              </a:rPr>
              <a:t>IFSAR Comparison with NED</a:t>
            </a:r>
            <a:endParaRPr lang="en-US" dirty="0">
              <a:solidFill>
                <a:srgbClr val="008000"/>
              </a:solidFill>
            </a:endParaRPr>
          </a:p>
        </p:txBody>
      </p:sp>
      <p:sp>
        <p:nvSpPr>
          <p:cNvPr id="4" name="Content Placeholder 3"/>
          <p:cNvSpPr>
            <a:spLocks noGrp="1"/>
          </p:cNvSpPr>
          <p:nvPr>
            <p:ph sz="half" idx="2"/>
          </p:nvPr>
        </p:nvSpPr>
        <p:spPr>
          <a:xfrm>
            <a:off x="4419600" y="1295400"/>
            <a:ext cx="4267200" cy="4800600"/>
          </a:xfrm>
        </p:spPr>
        <p:txBody>
          <a:bodyPr/>
          <a:lstStyle/>
          <a:p>
            <a:r>
              <a:rPr lang="en-US" sz="2200" dirty="0" smtClean="0"/>
              <a:t>Difference showing NED data subtracted from both cell 12 (</a:t>
            </a:r>
            <a:r>
              <a:rPr lang="en-US" sz="2200" dirty="0" err="1" smtClean="0"/>
              <a:t>Fugro</a:t>
            </a:r>
            <a:r>
              <a:rPr lang="en-US" sz="2200" dirty="0" smtClean="0"/>
              <a:t> data on left) and cell 11 (</a:t>
            </a:r>
            <a:r>
              <a:rPr lang="en-US" sz="2200" dirty="0" err="1" smtClean="0"/>
              <a:t>Intermap</a:t>
            </a:r>
            <a:r>
              <a:rPr lang="en-US" sz="2200" dirty="0" smtClean="0"/>
              <a:t> data on right).  </a:t>
            </a:r>
          </a:p>
          <a:p>
            <a:r>
              <a:rPr lang="en-US" sz="2200" b="1" dirty="0" smtClean="0">
                <a:solidFill>
                  <a:srgbClr val="FF0000"/>
                </a:solidFill>
              </a:rPr>
              <a:t>Red areas </a:t>
            </a:r>
            <a:r>
              <a:rPr lang="en-US" sz="2200" dirty="0" smtClean="0"/>
              <a:t>are where IFSAR data are below the NED data by up to 398 meters</a:t>
            </a:r>
          </a:p>
          <a:p>
            <a:r>
              <a:rPr lang="en-US" sz="2200" b="1" dirty="0" smtClean="0">
                <a:solidFill>
                  <a:srgbClr val="00B050"/>
                </a:solidFill>
              </a:rPr>
              <a:t>Green areas </a:t>
            </a:r>
            <a:r>
              <a:rPr lang="en-US" sz="2200" dirty="0" smtClean="0"/>
              <a:t>are where IFSAR data are above the NED data by up to 421 meters.</a:t>
            </a:r>
          </a:p>
          <a:p>
            <a:r>
              <a:rPr lang="en-US" sz="2200" dirty="0" smtClean="0"/>
              <a:t>Compared with IFSAR, the </a:t>
            </a:r>
            <a:r>
              <a:rPr lang="en-US" sz="2200" u="sng" dirty="0" smtClean="0"/>
              <a:t>NED elevations are more than 30 meters too low for 7.5% of the area in cells 11 and </a:t>
            </a:r>
            <a:r>
              <a:rPr lang="en-US" sz="2400" u="sng" dirty="0" smtClean="0"/>
              <a:t>12</a:t>
            </a:r>
          </a:p>
          <a:p>
            <a:endParaRPr lang="en-US" dirty="0"/>
          </a:p>
        </p:txBody>
      </p:sp>
      <p:pic>
        <p:nvPicPr>
          <p:cNvPr id="5" name="Content Placeholder 4"/>
          <p:cNvPicPr>
            <a:picLocks noGrp="1"/>
          </p:cNvPicPr>
          <p:nvPr>
            <p:ph sz="half" idx="1"/>
          </p:nvPr>
        </p:nvPicPr>
        <p:blipFill>
          <a:blip r:embed="rId2" cstate="print"/>
          <a:srcRect r="14815"/>
          <a:stretch>
            <a:fillRect/>
          </a:stretch>
        </p:blipFill>
        <p:spPr bwMode="auto">
          <a:xfrm>
            <a:off x="304800" y="1447800"/>
            <a:ext cx="41910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008000"/>
                </a:solidFill>
              </a:rPr>
              <a:t>Res</a:t>
            </a:r>
            <a:r>
              <a:rPr lang="en-US" sz="3600" dirty="0" smtClean="0">
                <a:solidFill>
                  <a:srgbClr val="008000"/>
                </a:solidFill>
              </a:rPr>
              <a:t>olution/content significantly different</a:t>
            </a:r>
            <a:endParaRPr lang="en-US" sz="3600" dirty="0">
              <a:solidFill>
                <a:srgbClr val="008000"/>
              </a:solidFill>
            </a:endParaRPr>
          </a:p>
        </p:txBody>
      </p:sp>
      <p:pic>
        <p:nvPicPr>
          <p:cNvPr id="3" name="Picture 2"/>
          <p:cNvPicPr/>
          <p:nvPr/>
        </p:nvPicPr>
        <p:blipFill>
          <a:blip r:embed="rId2" cstate="print"/>
          <a:srcRect/>
          <a:stretch>
            <a:fillRect/>
          </a:stretch>
        </p:blipFill>
        <p:spPr bwMode="auto">
          <a:xfrm>
            <a:off x="1524000" y="1219200"/>
            <a:ext cx="6324600" cy="4495799"/>
          </a:xfrm>
          <a:prstGeom prst="rect">
            <a:avLst/>
          </a:prstGeom>
          <a:noFill/>
          <a:ln w="9525">
            <a:noFill/>
            <a:miter lim="800000"/>
            <a:headEnd/>
            <a:tailEnd/>
          </a:ln>
        </p:spPr>
      </p:pic>
      <p:sp>
        <p:nvSpPr>
          <p:cNvPr id="4" name="TextBox 3"/>
          <p:cNvSpPr txBox="1"/>
          <p:nvPr/>
        </p:nvSpPr>
        <p:spPr>
          <a:xfrm>
            <a:off x="1752600" y="5943600"/>
            <a:ext cx="4419600" cy="461665"/>
          </a:xfrm>
          <a:prstGeom prst="rect">
            <a:avLst/>
          </a:prstGeom>
          <a:noFill/>
        </p:spPr>
        <p:txBody>
          <a:bodyPr wrap="square" rtlCol="0">
            <a:spAutoFit/>
          </a:bodyPr>
          <a:lstStyle/>
          <a:p>
            <a:r>
              <a:rPr lang="en-US" sz="2400" dirty="0" smtClean="0"/>
              <a:t>IFSAR (left) and NED (right)</a:t>
            </a:r>
            <a:endParaRPr lang="en-US" sz="2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43000"/>
          </a:xfrm>
        </p:spPr>
        <p:txBody>
          <a:bodyPr/>
          <a:lstStyle/>
          <a:p>
            <a:r>
              <a:rPr lang="en-US" sz="3600" dirty="0" smtClean="0">
                <a:solidFill>
                  <a:srgbClr val="008000"/>
                </a:solidFill>
              </a:rPr>
              <a:t>IFSAR (left); NED (right)</a:t>
            </a:r>
            <a:br>
              <a:rPr lang="en-US" sz="3600" dirty="0" smtClean="0">
                <a:solidFill>
                  <a:srgbClr val="008000"/>
                </a:solidFill>
              </a:rPr>
            </a:br>
            <a:r>
              <a:rPr lang="en-US" sz="3600" dirty="0" smtClean="0">
                <a:solidFill>
                  <a:srgbClr val="008000"/>
                </a:solidFill>
              </a:rPr>
              <a:t>Shows inaccurate/obsolete NED cross section</a:t>
            </a:r>
            <a:endParaRPr lang="en-US" sz="3600" dirty="0">
              <a:solidFill>
                <a:srgbClr val="008000"/>
              </a:solidFill>
            </a:endParaRPr>
          </a:p>
        </p:txBody>
      </p:sp>
      <p:pic>
        <p:nvPicPr>
          <p:cNvPr id="5" name="Content Placeholder 4"/>
          <p:cNvPicPr>
            <a:picLocks noGrp="1"/>
          </p:cNvPicPr>
          <p:nvPr>
            <p:ph sz="half" idx="1"/>
          </p:nvPr>
        </p:nvPicPr>
        <p:blipFill>
          <a:blip r:embed="rId2" cstate="print"/>
          <a:srcRect/>
          <a:stretch>
            <a:fillRect/>
          </a:stretch>
        </p:blipFill>
        <p:spPr bwMode="auto">
          <a:xfrm>
            <a:off x="304800" y="2438400"/>
            <a:ext cx="4114800" cy="2743200"/>
          </a:xfrm>
          <a:prstGeom prst="rect">
            <a:avLst/>
          </a:prstGeom>
          <a:noFill/>
          <a:ln w="9525">
            <a:noFill/>
            <a:miter lim="800000"/>
            <a:headEnd/>
            <a:tailEnd/>
          </a:ln>
        </p:spPr>
      </p:pic>
      <p:pic>
        <p:nvPicPr>
          <p:cNvPr id="6" name="Content Placeholder 5"/>
          <p:cNvPicPr>
            <a:picLocks noGrp="1"/>
          </p:cNvPicPr>
          <p:nvPr>
            <p:ph sz="half" idx="2"/>
          </p:nvPr>
        </p:nvPicPr>
        <p:blipFill>
          <a:blip r:embed="rId3" cstate="print"/>
          <a:srcRect/>
          <a:stretch>
            <a:fillRect/>
          </a:stretch>
        </p:blipFill>
        <p:spPr bwMode="auto">
          <a:xfrm>
            <a:off x="4495800" y="2438400"/>
            <a:ext cx="4114800" cy="27679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82000" cy="1524000"/>
          </a:xfrm>
        </p:spPr>
        <p:txBody>
          <a:bodyPr/>
          <a:lstStyle/>
          <a:p>
            <a:r>
              <a:rPr lang="en-US" sz="3600" dirty="0" smtClean="0">
                <a:solidFill>
                  <a:srgbClr val="008000"/>
                </a:solidFill>
              </a:rPr>
              <a:t>IFSAR (left); NED (right)</a:t>
            </a:r>
            <a:br>
              <a:rPr lang="en-US" sz="3600" dirty="0" smtClean="0">
                <a:solidFill>
                  <a:srgbClr val="008000"/>
                </a:solidFill>
              </a:rPr>
            </a:br>
            <a:r>
              <a:rPr lang="en-US" sz="3600" dirty="0" smtClean="0">
                <a:solidFill>
                  <a:srgbClr val="008000"/>
                </a:solidFill>
              </a:rPr>
              <a:t>Shows ~42 meter NED horizontal error and ~5 meter NED vertical error at highest point</a:t>
            </a:r>
            <a:endParaRPr lang="en-US" sz="3600" dirty="0">
              <a:solidFill>
                <a:srgbClr val="008000"/>
              </a:solidFill>
            </a:endParaRPr>
          </a:p>
        </p:txBody>
      </p:sp>
      <p:pic>
        <p:nvPicPr>
          <p:cNvPr id="5" name="Content Placeholder 4"/>
          <p:cNvPicPr>
            <a:picLocks noGrp="1"/>
          </p:cNvPicPr>
          <p:nvPr>
            <p:ph sz="half" idx="1"/>
          </p:nvPr>
        </p:nvPicPr>
        <p:blipFill>
          <a:blip r:embed="rId2" cstate="print"/>
          <a:srcRect/>
          <a:stretch>
            <a:fillRect/>
          </a:stretch>
        </p:blipFill>
        <p:spPr bwMode="auto">
          <a:xfrm>
            <a:off x="381000" y="2514600"/>
            <a:ext cx="4114799" cy="2743200"/>
          </a:xfrm>
          <a:prstGeom prst="rect">
            <a:avLst/>
          </a:prstGeom>
          <a:noFill/>
          <a:ln w="9525">
            <a:noFill/>
            <a:miter lim="800000"/>
            <a:headEnd/>
            <a:tailEnd/>
          </a:ln>
        </p:spPr>
      </p:pic>
      <p:pic>
        <p:nvPicPr>
          <p:cNvPr id="6" name="Content Placeholder 5"/>
          <p:cNvPicPr>
            <a:picLocks noGrp="1"/>
          </p:cNvPicPr>
          <p:nvPr>
            <p:ph sz="half" idx="2"/>
          </p:nvPr>
        </p:nvPicPr>
        <p:blipFill>
          <a:blip r:embed="rId3" cstate="print"/>
          <a:srcRect l="-361"/>
          <a:stretch>
            <a:fillRect/>
          </a:stretch>
        </p:blipFill>
        <p:spPr bwMode="auto">
          <a:xfrm>
            <a:off x="4648200" y="2514600"/>
            <a:ext cx="39624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sz="3600" dirty="0" smtClean="0">
                <a:solidFill>
                  <a:srgbClr val="008000"/>
                </a:solidFill>
              </a:rPr>
              <a:t>August 2010 Search and Rescue (SAR)  </a:t>
            </a:r>
            <a:endParaRPr lang="en-US" sz="3600" dirty="0">
              <a:solidFill>
                <a:srgbClr val="008000"/>
              </a:solidFill>
            </a:endParaRPr>
          </a:p>
        </p:txBody>
      </p:sp>
      <p:sp>
        <p:nvSpPr>
          <p:cNvPr id="3" name="Content Placeholder 2"/>
          <p:cNvSpPr>
            <a:spLocks noGrp="1"/>
          </p:cNvSpPr>
          <p:nvPr>
            <p:ph idx="1"/>
          </p:nvPr>
        </p:nvSpPr>
        <p:spPr>
          <a:xfrm>
            <a:off x="457200" y="914400"/>
            <a:ext cx="8229600" cy="5181600"/>
          </a:xfrm>
        </p:spPr>
        <p:txBody>
          <a:bodyPr/>
          <a:lstStyle/>
          <a:p>
            <a:r>
              <a:rPr lang="en-US" sz="2400" dirty="0" smtClean="0"/>
              <a:t>Late August, 2010, month-long search for 4 NPS employees and aircraft enroute to Katmai National Park and Preserve</a:t>
            </a:r>
          </a:p>
          <a:p>
            <a:r>
              <a:rPr lang="en-US" sz="2400" dirty="0" smtClean="0"/>
              <a:t>Bad weather (visibility 400 feet AGL); pilot probably deviated from planned route, causing expanded search area </a:t>
            </a:r>
          </a:p>
          <a:p>
            <a:r>
              <a:rPr lang="en-US" sz="2400" dirty="0" smtClean="0"/>
              <a:t>Needed IFSAR to perform line of sight analyses for some of the other mountain passes to see if conditions would likely allow passage or if they could potentially be ruled out as too hazardous or unlikely, which would allow SAR teams to focus their resources elsewhere</a:t>
            </a:r>
          </a:p>
          <a:p>
            <a:r>
              <a:rPr lang="en-US" sz="2400" dirty="0" smtClean="0"/>
              <a:t>A large amount of time, money and resources were expended on this search and rescue effort in terms of flight time and personnel resources</a:t>
            </a:r>
          </a:p>
          <a:p>
            <a:r>
              <a:rPr lang="en-US" sz="2400" dirty="0" smtClean="0"/>
              <a:t>Ultimately, aircraft parts washed ashore</a:t>
            </a:r>
          </a:p>
          <a:p>
            <a:endParaRPr lang="en-US" sz="1800"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map of flight routes flown during search">
            <a:hlinkClick r:id="rId2"/>
          </p:cNvPr>
          <p:cNvPicPr>
            <a:picLocks noChangeAspect="1" noChangeArrowheads="1"/>
          </p:cNvPicPr>
          <p:nvPr/>
        </p:nvPicPr>
        <p:blipFill>
          <a:blip r:embed="rId3" cstate="print"/>
          <a:srcRect l="2900" t="5000" r="4310" b="3750"/>
          <a:stretch>
            <a:fillRect/>
          </a:stretch>
        </p:blipFill>
        <p:spPr bwMode="auto">
          <a:xfrm>
            <a:off x="1066800" y="1106721"/>
            <a:ext cx="6966559" cy="5141679"/>
          </a:xfrm>
          <a:prstGeom prst="rect">
            <a:avLst/>
          </a:prstGeom>
          <a:noFill/>
        </p:spPr>
      </p:pic>
      <p:sp>
        <p:nvSpPr>
          <p:cNvPr id="3" name="Title 2"/>
          <p:cNvSpPr>
            <a:spLocks noGrp="1"/>
          </p:cNvSpPr>
          <p:nvPr>
            <p:ph type="title"/>
          </p:nvPr>
        </p:nvSpPr>
        <p:spPr>
          <a:xfrm>
            <a:off x="457200" y="274638"/>
            <a:ext cx="8229600" cy="792162"/>
          </a:xfrm>
        </p:spPr>
        <p:txBody>
          <a:bodyPr/>
          <a:lstStyle/>
          <a:p>
            <a:r>
              <a:rPr lang="en-US" dirty="0" smtClean="0">
                <a:solidFill>
                  <a:srgbClr val="008000"/>
                </a:solidFill>
              </a:rPr>
              <a:t>What is cost of wide-area search?</a:t>
            </a:r>
            <a:endParaRPr lang="en-US" dirty="0">
              <a:solidFill>
                <a:srgbClr val="008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3600" dirty="0" smtClean="0">
                <a:solidFill>
                  <a:srgbClr val="008000"/>
                </a:solidFill>
              </a:rPr>
              <a:t>Panoramic View</a:t>
            </a:r>
            <a:endParaRPr lang="en-US" sz="3600" dirty="0">
              <a:solidFill>
                <a:srgbClr val="008000"/>
              </a:solidFill>
            </a:endParaRPr>
          </a:p>
        </p:txBody>
      </p:sp>
      <p:pic>
        <p:nvPicPr>
          <p:cNvPr id="77826" name="Picture 2" descr="Katmai Panoramic Map">
            <a:hlinkClick r:id="rId2"/>
          </p:cNvPr>
          <p:cNvPicPr>
            <a:picLocks noChangeAspect="1" noChangeArrowheads="1"/>
          </p:cNvPicPr>
          <p:nvPr/>
        </p:nvPicPr>
        <p:blipFill>
          <a:blip r:embed="rId3" cstate="print"/>
          <a:srcRect/>
          <a:stretch>
            <a:fillRect/>
          </a:stretch>
        </p:blipFill>
        <p:spPr bwMode="auto">
          <a:xfrm>
            <a:off x="387846" y="1219200"/>
            <a:ext cx="8425804" cy="5061545"/>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upload.wikimedia.org/wikipedia/commons/c/c0/Two_F-22_Raptor_in_flying.jpg"/>
          <p:cNvPicPr>
            <a:picLocks noChangeAspect="1" noChangeArrowheads="1"/>
          </p:cNvPicPr>
          <p:nvPr/>
        </p:nvPicPr>
        <p:blipFill>
          <a:blip r:embed="rId2" cstate="print"/>
          <a:srcRect/>
          <a:stretch>
            <a:fillRect/>
          </a:stretch>
        </p:blipFill>
        <p:spPr bwMode="auto">
          <a:xfrm>
            <a:off x="1371600" y="1175749"/>
            <a:ext cx="6400800" cy="5025347"/>
          </a:xfrm>
          <a:prstGeom prst="rect">
            <a:avLst/>
          </a:prstGeom>
          <a:noFill/>
        </p:spPr>
      </p:pic>
      <p:sp>
        <p:nvSpPr>
          <p:cNvPr id="3" name="Title 2"/>
          <p:cNvSpPr>
            <a:spLocks noGrp="1"/>
          </p:cNvSpPr>
          <p:nvPr>
            <p:ph type="title"/>
          </p:nvPr>
        </p:nvSpPr>
        <p:spPr>
          <a:xfrm>
            <a:off x="457200" y="76200"/>
            <a:ext cx="8229600" cy="1143000"/>
          </a:xfrm>
        </p:spPr>
        <p:txBody>
          <a:bodyPr/>
          <a:lstStyle/>
          <a:p>
            <a:r>
              <a:rPr lang="en-US" sz="3600" dirty="0" smtClean="0">
                <a:solidFill>
                  <a:srgbClr val="008000"/>
                </a:solidFill>
              </a:rPr>
              <a:t>What if an F-22 crashes in Alaska?</a:t>
            </a:r>
            <a:endParaRPr lang="en-US" sz="3600" dirty="0">
              <a:solidFill>
                <a:srgbClr val="0080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F-22 Crash, Nov 16, 2010</a:t>
            </a:r>
            <a:endParaRPr lang="en-US" sz="3600" dirty="0">
              <a:solidFill>
                <a:srgbClr val="008000"/>
              </a:solidFill>
            </a:endParaRPr>
          </a:p>
        </p:txBody>
      </p:sp>
      <p:sp>
        <p:nvSpPr>
          <p:cNvPr id="5" name="Content Placeholder 4"/>
          <p:cNvSpPr>
            <a:spLocks noGrp="1"/>
          </p:cNvSpPr>
          <p:nvPr>
            <p:ph idx="1"/>
          </p:nvPr>
        </p:nvSpPr>
        <p:spPr>
          <a:xfrm>
            <a:off x="457200" y="1371600"/>
            <a:ext cx="8229600" cy="4525963"/>
          </a:xfrm>
        </p:spPr>
        <p:txBody>
          <a:bodyPr/>
          <a:lstStyle/>
          <a:p>
            <a:r>
              <a:rPr lang="en-US" sz="2400" dirty="0" smtClean="0"/>
              <a:t>$150M F-22 from Elmendorf AFB crashed; pilot killed</a:t>
            </a:r>
          </a:p>
          <a:p>
            <a:r>
              <a:rPr lang="en-US" sz="2400" dirty="0" smtClean="0"/>
              <a:t>Rugged terrain, 15 miles southwest of Denali Highway</a:t>
            </a:r>
          </a:p>
          <a:p>
            <a:r>
              <a:rPr lang="en-US" sz="2400" dirty="0" smtClean="0"/>
              <a:t>Rescue teams established base at closed-down wilderness lodge, 60 miles east of Cantwell, the nearest town</a:t>
            </a:r>
          </a:p>
          <a:p>
            <a:r>
              <a:rPr lang="en-US" sz="2400" dirty="0" smtClean="0"/>
              <a:t>Crash site on State selected federal land managed by BLM</a:t>
            </a:r>
          </a:p>
          <a:p>
            <a:r>
              <a:rPr lang="en-US" sz="2400" dirty="0" smtClean="0"/>
              <a:t>Crash site is underwater and located adjacent to a creek</a:t>
            </a:r>
          </a:p>
          <a:p>
            <a:r>
              <a:rPr lang="en-US" sz="2400" dirty="0" smtClean="0"/>
              <a:t>Environmentally sensitive due to composite material of the   F-22 (considered HAZMAT upon breakup)</a:t>
            </a:r>
          </a:p>
          <a:p>
            <a:r>
              <a:rPr lang="en-US" sz="2400" dirty="0" smtClean="0"/>
              <a:t>Winter snow and runoff could expose other hazardous parts that contain highly pressurized gasses or dangerous flammable components</a:t>
            </a:r>
            <a:endParaRPr lang="en-US"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F-22 Recovery</a:t>
            </a:r>
            <a:endParaRPr lang="en-US" sz="3600" dirty="0">
              <a:solidFill>
                <a:srgbClr val="008000"/>
              </a:solidFill>
            </a:endParaRPr>
          </a:p>
        </p:txBody>
      </p:sp>
      <p:pic>
        <p:nvPicPr>
          <p:cNvPr id="3" name="Picture 2" descr="http://media.adn.com/smedia/2010/11/20/01/F22NoFly_area.graphic_large.prod_affiliate.7.jpg"/>
          <p:cNvPicPr/>
          <p:nvPr/>
        </p:nvPicPr>
        <p:blipFill>
          <a:blip r:embed="rId2" cstate="print"/>
          <a:srcRect/>
          <a:stretch>
            <a:fillRect/>
          </a:stretch>
        </p:blipFill>
        <p:spPr bwMode="auto">
          <a:xfrm>
            <a:off x="685800" y="1295400"/>
            <a:ext cx="7696200"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Weather/Terrain Challenges for Recovery</a:t>
            </a:r>
            <a:endParaRPr lang="en-US" sz="3600" dirty="0">
              <a:solidFill>
                <a:srgbClr val="008000"/>
              </a:solidFill>
            </a:endParaRPr>
          </a:p>
        </p:txBody>
      </p:sp>
      <p:sp>
        <p:nvSpPr>
          <p:cNvPr id="3" name="Content Placeholder 2"/>
          <p:cNvSpPr>
            <a:spLocks noGrp="1"/>
          </p:cNvSpPr>
          <p:nvPr>
            <p:ph idx="1"/>
          </p:nvPr>
        </p:nvSpPr>
        <p:spPr>
          <a:xfrm>
            <a:off x="457200" y="1219200"/>
            <a:ext cx="8229600" cy="4525963"/>
          </a:xfrm>
        </p:spPr>
        <p:txBody>
          <a:bodyPr/>
          <a:lstStyle/>
          <a:p>
            <a:r>
              <a:rPr lang="en-US" sz="2400" dirty="0" smtClean="0"/>
              <a:t>Search and rescue operations until Saturday Nov 20</a:t>
            </a:r>
            <a:r>
              <a:rPr lang="en-US" sz="2400" baseline="30000" dirty="0" smtClean="0"/>
              <a:t>th</a:t>
            </a:r>
            <a:r>
              <a:rPr lang="en-US" sz="2400" dirty="0" smtClean="0"/>
              <a:t> at which point it became a recovery operation</a:t>
            </a:r>
          </a:p>
          <a:p>
            <a:r>
              <a:rPr lang="en-US" sz="2400" dirty="0" smtClean="0"/>
              <a:t>USAF: 3</a:t>
            </a:r>
            <a:r>
              <a:rPr lang="en-US" sz="2400" baseline="30000" dirty="0" smtClean="0"/>
              <a:t>rd</a:t>
            </a:r>
            <a:r>
              <a:rPr lang="en-US" sz="2400" dirty="0" smtClean="0"/>
              <a:t> Wing, 673d Air Base Wing</a:t>
            </a:r>
          </a:p>
          <a:p>
            <a:r>
              <a:rPr lang="en-US" sz="2400" dirty="0" smtClean="0"/>
              <a:t>USA: Alaska’s 3</a:t>
            </a:r>
            <a:r>
              <a:rPr lang="en-US" sz="2400" baseline="30000" dirty="0" smtClean="0"/>
              <a:t>rd</a:t>
            </a:r>
            <a:r>
              <a:rPr lang="en-US" sz="2400" dirty="0" smtClean="0"/>
              <a:t> Maneuver Enhancement Brigade</a:t>
            </a:r>
          </a:p>
          <a:p>
            <a:r>
              <a:rPr lang="en-US" sz="2400" dirty="0" smtClean="0"/>
              <a:t>Joint Army-Air Force Tactical Operations Center</a:t>
            </a:r>
          </a:p>
          <a:p>
            <a:r>
              <a:rPr lang="en-US" sz="2400" dirty="0" smtClean="0"/>
              <a:t>6</a:t>
            </a:r>
            <a:r>
              <a:rPr lang="en-US" sz="2400" baseline="30000" dirty="0" smtClean="0"/>
              <a:t>th</a:t>
            </a:r>
            <a:r>
              <a:rPr lang="en-US" sz="2400" dirty="0" smtClean="0"/>
              <a:t> Engineer Battalion provided logistical and mobility support for recovery operations; LTC </a:t>
            </a:r>
            <a:r>
              <a:rPr lang="en-US" sz="2400" dirty="0" err="1" smtClean="0"/>
              <a:t>Hoffmeister</a:t>
            </a:r>
            <a:r>
              <a:rPr lang="en-US" sz="2400" dirty="0" smtClean="0"/>
              <a:t> said: “Weather and terrain were particularly challenging, and presented extreme mobility challenges for our vehicles and soldiers.”</a:t>
            </a:r>
          </a:p>
          <a:p>
            <a:r>
              <a:rPr lang="en-US" sz="2400" dirty="0" smtClean="0"/>
              <a:t>Heavy snow and snow storms in steep mountain terrain raised avalanche concerns, especially with Blackhawk and Chinook helicopters with increased rotor wash and sound.</a:t>
            </a:r>
            <a:endParaRPr lang="en-US" sz="24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8000"/>
                </a:solidFill>
              </a:rPr>
              <a:t>Elevation Data Needed -- Quickly Provided</a:t>
            </a:r>
            <a:endParaRPr lang="en-US" sz="3600" dirty="0">
              <a:solidFill>
                <a:srgbClr val="008000"/>
              </a:solidFill>
            </a:endParaRPr>
          </a:p>
        </p:txBody>
      </p:sp>
      <p:sp>
        <p:nvSpPr>
          <p:cNvPr id="3" name="Content Placeholder 2"/>
          <p:cNvSpPr>
            <a:spLocks noGrp="1"/>
          </p:cNvSpPr>
          <p:nvPr>
            <p:ph idx="1"/>
          </p:nvPr>
        </p:nvSpPr>
        <p:spPr>
          <a:xfrm>
            <a:off x="304800" y="1295400"/>
            <a:ext cx="8534400" cy="4830763"/>
          </a:xfrm>
        </p:spPr>
        <p:txBody>
          <a:bodyPr/>
          <a:lstStyle/>
          <a:p>
            <a:r>
              <a:rPr lang="en-US" sz="2400" dirty="0" smtClean="0"/>
              <a:t>Existing USGS NED was insufficient to aid in identification of ground safety hazards, establishment of landing zones and slope analysis for potential avalanche zones</a:t>
            </a:r>
          </a:p>
          <a:p>
            <a:r>
              <a:rPr lang="en-US" sz="2400" dirty="0" smtClean="0"/>
              <a:t>Errors &gt;90 meters were identified in the NED</a:t>
            </a:r>
          </a:p>
          <a:p>
            <a:r>
              <a:rPr lang="en-US" sz="2400" dirty="0" smtClean="0"/>
              <a:t>Current imagery was not available; sun elevations at this latitude limited commercial imagery collection until late February</a:t>
            </a:r>
          </a:p>
          <a:p>
            <a:r>
              <a:rPr lang="en-US" sz="2400" dirty="0" smtClean="0"/>
              <a:t>On 11/30/10, USGS asked Dewberry if we could help</a:t>
            </a:r>
          </a:p>
          <a:p>
            <a:r>
              <a:rPr lang="en-US" sz="2400" dirty="0" smtClean="0"/>
              <a:t>Determined crash site on </a:t>
            </a:r>
            <a:r>
              <a:rPr lang="en-US" sz="2400" dirty="0" err="1" smtClean="0"/>
              <a:t>Fugro’s</a:t>
            </a:r>
            <a:r>
              <a:rPr lang="en-US" sz="2400" dirty="0" smtClean="0"/>
              <a:t> cell #21 which delivered “as is” IFSAR data to Dewberry</a:t>
            </a:r>
          </a:p>
          <a:p>
            <a:r>
              <a:rPr lang="en-US" sz="2400" dirty="0" smtClean="0"/>
              <a:t>Dewberry </a:t>
            </a:r>
            <a:r>
              <a:rPr lang="en-US" sz="2400" dirty="0" err="1" smtClean="0"/>
              <a:t>FedEx’d</a:t>
            </a:r>
            <a:r>
              <a:rPr lang="en-US" sz="2400" dirty="0" smtClean="0"/>
              <a:t> “as is” IFSAR DTM, DSM and ORI to Mike Davis at Elmendorf AFB on 12/02/10.</a:t>
            </a:r>
            <a:endParaRPr lang="en-US" sz="24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lstStyle/>
          <a:p>
            <a:r>
              <a:rPr lang="en-US" sz="3600" dirty="0" smtClean="0">
                <a:solidFill>
                  <a:srgbClr val="008000"/>
                </a:solidFill>
              </a:rPr>
              <a:t>Uses of IFSAR Data</a:t>
            </a:r>
            <a:endParaRPr lang="en-US" sz="3600" dirty="0">
              <a:solidFill>
                <a:srgbClr val="008000"/>
              </a:solidFill>
            </a:endParaRPr>
          </a:p>
        </p:txBody>
      </p:sp>
      <p:sp>
        <p:nvSpPr>
          <p:cNvPr id="3" name="Content Placeholder 2"/>
          <p:cNvSpPr>
            <a:spLocks noGrp="1"/>
          </p:cNvSpPr>
          <p:nvPr>
            <p:ph idx="1"/>
          </p:nvPr>
        </p:nvSpPr>
        <p:spPr>
          <a:xfrm>
            <a:off x="457200" y="990600"/>
            <a:ext cx="8229600" cy="5334000"/>
          </a:xfrm>
        </p:spPr>
        <p:txBody>
          <a:bodyPr/>
          <a:lstStyle/>
          <a:p>
            <a:r>
              <a:rPr lang="en-US" sz="2400" dirty="0" smtClean="0"/>
              <a:t>Accurate base elevations for 3D modeling and visualization of the surrounding crash site</a:t>
            </a:r>
          </a:p>
          <a:p>
            <a:r>
              <a:rPr lang="en-US" sz="2400" dirty="0" smtClean="0"/>
              <a:t>Analysts added and eliminated LZ’s previously identified</a:t>
            </a:r>
          </a:p>
          <a:p>
            <a:r>
              <a:rPr lang="en-US" sz="2400" dirty="0" smtClean="0"/>
              <a:t>Detailed terrain analysis with increased reliability over NED</a:t>
            </a:r>
          </a:p>
          <a:p>
            <a:r>
              <a:rPr lang="en-US" sz="2400" dirty="0" smtClean="0"/>
              <a:t>Creation of secondary products:</a:t>
            </a:r>
          </a:p>
          <a:p>
            <a:pPr lvl="1"/>
            <a:r>
              <a:rPr lang="en-US" sz="2000" dirty="0" smtClean="0"/>
              <a:t>Establishment of avalanche safety zones</a:t>
            </a:r>
          </a:p>
          <a:p>
            <a:pPr lvl="1"/>
            <a:r>
              <a:rPr lang="en-US" sz="2000" dirty="0" smtClean="0"/>
              <a:t>Ingress/egress route planning</a:t>
            </a:r>
          </a:p>
          <a:p>
            <a:r>
              <a:rPr lang="en-US" sz="2400" dirty="0" smtClean="0"/>
              <a:t>Line of communications analysis, radio repeater deployment</a:t>
            </a:r>
          </a:p>
          <a:p>
            <a:r>
              <a:rPr lang="en-US" sz="2400" dirty="0" smtClean="0"/>
              <a:t>Will support springtime fieldwork and remediation efforts, </a:t>
            </a:r>
            <a:r>
              <a:rPr lang="en-US" sz="2400" dirty="0" err="1" smtClean="0"/>
              <a:t>orthorectification</a:t>
            </a:r>
            <a:r>
              <a:rPr lang="en-US" sz="2400" dirty="0" smtClean="0"/>
              <a:t>, hazards mitigation, development of field survey strategy; tundra will be damp, wet or muddy</a:t>
            </a:r>
          </a:p>
          <a:p>
            <a:r>
              <a:rPr lang="en-US" sz="2400" dirty="0" smtClean="0"/>
              <a:t>IFSAR data will play a vital role if need arises to build a road into the site or a base camp for further cleanup</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rich123a0gis001\GIS SERVER\GIS_Projects\JBER\Troops\F22\images\Raw_hillshade.jp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0" y="0"/>
            <a:ext cx="9144000" cy="6858000"/>
          </a:xfrm>
          <a:prstGeom prst="rect">
            <a:avLst/>
          </a:prstGeom>
          <a:noFill/>
        </p:spPr>
      </p:pic>
      <p:sp>
        <p:nvSpPr>
          <p:cNvPr id="6" name="TextBox 5"/>
          <p:cNvSpPr txBox="1"/>
          <p:nvPr/>
        </p:nvSpPr>
        <p:spPr>
          <a:xfrm>
            <a:off x="304800" y="304800"/>
            <a:ext cx="2987677" cy="369332"/>
          </a:xfrm>
          <a:prstGeom prst="rect">
            <a:avLst/>
          </a:prstGeom>
          <a:solidFill>
            <a:schemeClr val="tx1">
              <a:alpha val="63000"/>
            </a:schemeClr>
          </a:solidFill>
        </p:spPr>
        <p:txBody>
          <a:bodyPr wrap="none" rtlCol="0">
            <a:spAutoFit/>
          </a:bodyPr>
          <a:lstStyle/>
          <a:p>
            <a:r>
              <a:rPr lang="en-US" dirty="0" err="1" smtClean="0">
                <a:solidFill>
                  <a:schemeClr val="bg1"/>
                </a:solidFill>
              </a:rPr>
              <a:t>Hillshade</a:t>
            </a:r>
            <a:r>
              <a:rPr lang="en-US" dirty="0" smtClean="0">
                <a:solidFill>
                  <a:schemeClr val="bg1"/>
                </a:solidFill>
              </a:rPr>
              <a:t> from 5m IFSAR DEM</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rich123a0gis001\GIS SERVER\GIS_Projects\JBER\Troops\F22\images\Mean_Zoom.jp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1" y="0"/>
            <a:ext cx="9144001" cy="6858001"/>
          </a:xfrm>
          <a:prstGeom prst="rect">
            <a:avLst/>
          </a:prstGeom>
          <a:noFill/>
        </p:spPr>
      </p:pic>
      <p:sp>
        <p:nvSpPr>
          <p:cNvPr id="5" name="TextBox 4"/>
          <p:cNvSpPr txBox="1"/>
          <p:nvPr/>
        </p:nvSpPr>
        <p:spPr>
          <a:xfrm>
            <a:off x="304800" y="304800"/>
            <a:ext cx="1248675" cy="369332"/>
          </a:xfrm>
          <a:prstGeom prst="rect">
            <a:avLst/>
          </a:prstGeom>
          <a:solidFill>
            <a:schemeClr val="tx1">
              <a:alpha val="63000"/>
            </a:schemeClr>
          </a:solidFill>
        </p:spPr>
        <p:txBody>
          <a:bodyPr wrap="none" rtlCol="0">
            <a:spAutoFit/>
          </a:bodyPr>
          <a:lstStyle/>
          <a:p>
            <a:r>
              <a:rPr lang="en-US" dirty="0" smtClean="0">
                <a:solidFill>
                  <a:schemeClr val="bg1"/>
                </a:solidFill>
              </a:rPr>
              <a:t>Detail View</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ch123a0gis001\GIS SERVER\GIS_Projects\JBER\Troops\F22\images\Final_Slope_Slide.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0"/>
            <a:ext cx="9144000" cy="6858000"/>
          </a:xfrm>
          <a:prstGeom prst="rect">
            <a:avLst/>
          </a:prstGeom>
          <a:noFill/>
        </p:spPr>
      </p:pic>
      <p:sp>
        <p:nvSpPr>
          <p:cNvPr id="3" name="TextBox 2"/>
          <p:cNvSpPr txBox="1"/>
          <p:nvPr/>
        </p:nvSpPr>
        <p:spPr>
          <a:xfrm>
            <a:off x="304800" y="304800"/>
            <a:ext cx="3476657" cy="369332"/>
          </a:xfrm>
          <a:prstGeom prst="rect">
            <a:avLst/>
          </a:prstGeom>
          <a:solidFill>
            <a:schemeClr val="tx1">
              <a:alpha val="63000"/>
            </a:schemeClr>
          </a:solidFill>
        </p:spPr>
        <p:txBody>
          <a:bodyPr wrap="none" rtlCol="0">
            <a:spAutoFit/>
          </a:bodyPr>
          <a:lstStyle/>
          <a:p>
            <a:r>
              <a:rPr lang="en-US" dirty="0" smtClean="0">
                <a:solidFill>
                  <a:schemeClr val="bg1"/>
                </a:solidFill>
              </a:rPr>
              <a:t>Final slope analysis for HLZ support</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dn2-b.examiner.com/sites/default/files/styles/image_full_width/hash/f8/d7/F22Impactpt.jpg"/>
          <p:cNvPicPr/>
          <p:nvPr/>
        </p:nvPicPr>
        <p:blipFill>
          <a:blip r:embed="rId2" cstate="print"/>
          <a:srcRect/>
          <a:stretch>
            <a:fillRect/>
          </a:stretch>
        </p:blipFill>
        <p:spPr bwMode="auto">
          <a:xfrm>
            <a:off x="2667000" y="1219200"/>
            <a:ext cx="5943600" cy="4245429"/>
          </a:xfrm>
          <a:prstGeom prst="rect">
            <a:avLst/>
          </a:prstGeom>
          <a:noFill/>
          <a:ln w="9525">
            <a:noFill/>
            <a:miter lim="800000"/>
            <a:headEnd/>
            <a:tailEnd/>
          </a:ln>
        </p:spPr>
      </p:pic>
      <p:sp>
        <p:nvSpPr>
          <p:cNvPr id="3" name="Title 2"/>
          <p:cNvSpPr>
            <a:spLocks noGrp="1"/>
          </p:cNvSpPr>
          <p:nvPr>
            <p:ph type="title"/>
          </p:nvPr>
        </p:nvSpPr>
        <p:spPr>
          <a:xfrm>
            <a:off x="457200" y="274638"/>
            <a:ext cx="8229600" cy="639762"/>
          </a:xfrm>
        </p:spPr>
        <p:txBody>
          <a:bodyPr/>
          <a:lstStyle/>
          <a:p>
            <a:r>
              <a:rPr lang="en-US" sz="3600" dirty="0" smtClean="0">
                <a:solidFill>
                  <a:srgbClr val="008000"/>
                </a:solidFill>
              </a:rPr>
              <a:t>Images of News Story</a:t>
            </a:r>
            <a:endParaRPr lang="en-US" sz="3600" dirty="0">
              <a:solidFill>
                <a:srgbClr val="008000"/>
              </a:solidFill>
            </a:endParaRPr>
          </a:p>
        </p:txBody>
      </p:sp>
      <p:pic>
        <p:nvPicPr>
          <p:cNvPr id="5" name="Picture 4" descr="Army engineers assist F-22 recovery"/>
          <p:cNvPicPr/>
          <p:nvPr/>
        </p:nvPicPr>
        <p:blipFill>
          <a:blip r:embed="rId3" cstate="print"/>
          <a:srcRect/>
          <a:stretch>
            <a:fillRect/>
          </a:stretch>
        </p:blipFill>
        <p:spPr bwMode="auto">
          <a:xfrm>
            <a:off x="762000" y="4191000"/>
            <a:ext cx="2895600" cy="2171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3600" dirty="0" smtClean="0">
                <a:solidFill>
                  <a:srgbClr val="008000"/>
                </a:solidFill>
              </a:rPr>
              <a:t>F22 SAR Summary</a:t>
            </a:r>
            <a:endParaRPr lang="en-US" sz="3600" dirty="0">
              <a:solidFill>
                <a:srgbClr val="008000"/>
              </a:solidFill>
            </a:endParaRPr>
          </a:p>
        </p:txBody>
      </p:sp>
      <p:sp>
        <p:nvSpPr>
          <p:cNvPr id="3" name="Content Placeholder 2"/>
          <p:cNvSpPr>
            <a:spLocks noGrp="1"/>
          </p:cNvSpPr>
          <p:nvPr>
            <p:ph idx="1"/>
          </p:nvPr>
        </p:nvSpPr>
        <p:spPr>
          <a:xfrm>
            <a:off x="457200" y="914400"/>
            <a:ext cx="8229600" cy="5211763"/>
          </a:xfrm>
        </p:spPr>
        <p:txBody>
          <a:bodyPr/>
          <a:lstStyle/>
          <a:p>
            <a:r>
              <a:rPr lang="en-US" sz="2400" dirty="0" smtClean="0"/>
              <a:t>One man and one $150M plane crashed in a remote location. </a:t>
            </a:r>
          </a:p>
          <a:p>
            <a:r>
              <a:rPr lang="en-US" sz="2400" dirty="0" smtClean="0"/>
              <a:t>&gt;100 people involved; could have potentially put more people into harms way had the IFSAR DEM not been available.</a:t>
            </a:r>
          </a:p>
          <a:p>
            <a:r>
              <a:rPr lang="en-US" sz="2400" dirty="0" smtClean="0"/>
              <a:t>Human lives are valued at &gt;$1M  each; if we put XX people into a valley with unsafe condition without the proper DEM analysis we could potentially have lost lives valued at much more than the cost of IFSAR statewide.</a:t>
            </a:r>
          </a:p>
          <a:p>
            <a:r>
              <a:rPr lang="en-US" sz="2400" dirty="0" smtClean="0"/>
              <a:t>What is the real value of IFSAR data in Alaska?</a:t>
            </a:r>
          </a:p>
          <a:p>
            <a:r>
              <a:rPr lang="en-US" sz="2400" dirty="0" smtClean="0"/>
              <a:t>The F-22 incident occurred within the 10% of the state in which DEM data was collected in 2010.  Like Katmai, what do we do the next time where accurate DEM data not available?</a:t>
            </a:r>
          </a:p>
          <a:p>
            <a:r>
              <a:rPr lang="en-US" sz="2400" dirty="0" smtClean="0"/>
              <a:t>DEMs are needed for much more than just traditional applications, DEMs could save lives</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3600" dirty="0" smtClean="0">
                <a:solidFill>
                  <a:srgbClr val="008000"/>
                </a:solidFill>
              </a:rPr>
              <a:t>Search and Rescue (SAR) Operations</a:t>
            </a:r>
            <a:endParaRPr lang="en-US" sz="3600" dirty="0">
              <a:solidFill>
                <a:srgbClr val="008000"/>
              </a:solidFill>
            </a:endParaRPr>
          </a:p>
        </p:txBody>
      </p:sp>
      <p:sp>
        <p:nvSpPr>
          <p:cNvPr id="3" name="Content Placeholder 2"/>
          <p:cNvSpPr>
            <a:spLocks noGrp="1"/>
          </p:cNvSpPr>
          <p:nvPr>
            <p:ph idx="1"/>
          </p:nvPr>
        </p:nvSpPr>
        <p:spPr>
          <a:xfrm>
            <a:off x="457200" y="914400"/>
            <a:ext cx="8229600" cy="5334000"/>
          </a:xfrm>
        </p:spPr>
        <p:txBody>
          <a:bodyPr/>
          <a:lstStyle/>
          <a:p>
            <a:r>
              <a:rPr lang="en-US" sz="2400" dirty="0" smtClean="0"/>
              <a:t>Aviation is dangerous business in Alaska</a:t>
            </a:r>
          </a:p>
          <a:p>
            <a:r>
              <a:rPr lang="en-US" sz="2400" dirty="0" smtClean="0"/>
              <a:t>The first Katmai National Park map tells a significant story of the extent of this SAR effort.  They covered some serious real estate.  </a:t>
            </a:r>
          </a:p>
          <a:p>
            <a:r>
              <a:rPr lang="en-US" sz="2400" dirty="0" smtClean="0"/>
              <a:t>IFSAR would have assisted at Katmai, as it did for F-22 SAR.  </a:t>
            </a:r>
          </a:p>
          <a:p>
            <a:r>
              <a:rPr lang="en-US" sz="2400" dirty="0" smtClean="0"/>
              <a:t>From a resource perspective alone, the cost of the SAR effort for both incidents was very high.  </a:t>
            </a:r>
          </a:p>
          <a:p>
            <a:r>
              <a:rPr lang="en-US" sz="2400" dirty="0" smtClean="0"/>
              <a:t>Good elevation data would help to mitigate some of the time and expense down the road in terms of line of sight analysis, terrain and slope analysis, mission planning analysis, ingress/egress analysis, line of communications analysis, 3D rendering/modeling.</a:t>
            </a:r>
          </a:p>
          <a:p>
            <a:r>
              <a:rPr lang="en-US" sz="2400" b="1" dirty="0" smtClean="0">
                <a:solidFill>
                  <a:srgbClr val="C00000"/>
                </a:solidFill>
              </a:rPr>
              <a:t>IFSAR can also help prevent accidents from happening</a:t>
            </a:r>
          </a:p>
          <a:p>
            <a:pPr>
              <a:buNone/>
            </a:pPr>
            <a:r>
              <a:rPr lang="en-US" sz="2400" dirty="0" smtClean="0"/>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533400" y="228600"/>
            <a:ext cx="8229600" cy="609600"/>
          </a:xfrm>
        </p:spPr>
        <p:txBody>
          <a:bodyPr/>
          <a:lstStyle/>
          <a:p>
            <a:r>
              <a:rPr lang="en-US" sz="3600" dirty="0" smtClean="0">
                <a:solidFill>
                  <a:srgbClr val="008000"/>
                </a:solidFill>
              </a:rPr>
              <a:t>FAA’s Strategic Plan</a:t>
            </a:r>
          </a:p>
        </p:txBody>
      </p:sp>
      <p:pic>
        <p:nvPicPr>
          <p:cNvPr id="3075" name="Picture 3"/>
          <p:cNvPicPr>
            <a:picLocks noGrp="1" noChangeAspect="1" noChangeArrowheads="1"/>
          </p:cNvPicPr>
          <p:nvPr>
            <p:ph sz="half" idx="2"/>
          </p:nvPr>
        </p:nvPicPr>
        <p:blipFill>
          <a:blip r:embed="rId2" cstate="print"/>
          <a:srcRect l="26414" t="15540" r="28302" b="8987"/>
          <a:stretch>
            <a:fillRect/>
          </a:stretch>
        </p:blipFill>
        <p:spPr>
          <a:xfrm>
            <a:off x="4724400" y="1447800"/>
            <a:ext cx="3962400" cy="4953000"/>
          </a:xfrm>
          <a:noFill/>
        </p:spPr>
      </p:pic>
      <p:pic>
        <p:nvPicPr>
          <p:cNvPr id="3076" name="Picture 4"/>
          <p:cNvPicPr>
            <a:picLocks noGrp="1" noChangeAspect="1" noChangeArrowheads="1"/>
          </p:cNvPicPr>
          <p:nvPr>
            <p:ph sz="half" idx="1"/>
          </p:nvPr>
        </p:nvPicPr>
        <p:blipFill>
          <a:blip r:embed="rId3" cstate="print"/>
          <a:srcRect l="28302" t="13023" r="28302" b="11504"/>
          <a:stretch>
            <a:fillRect/>
          </a:stretch>
        </p:blipFill>
        <p:spPr>
          <a:xfrm>
            <a:off x="685800" y="1550988"/>
            <a:ext cx="3657600" cy="4670425"/>
          </a:xfrm>
          <a:noFill/>
        </p:spPr>
      </p:pic>
      <p:sp>
        <p:nvSpPr>
          <p:cNvPr id="11" name="Rectangle 10"/>
          <p:cNvSpPr/>
          <p:nvPr/>
        </p:nvSpPr>
        <p:spPr>
          <a:xfrm>
            <a:off x="6096000" y="2667000"/>
            <a:ext cx="1219200" cy="304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TextBox 11"/>
          <p:cNvSpPr txBox="1">
            <a:spLocks noChangeArrowheads="1"/>
          </p:cNvSpPr>
          <p:nvPr/>
        </p:nvSpPr>
        <p:spPr bwMode="auto">
          <a:xfrm>
            <a:off x="838200" y="914400"/>
            <a:ext cx="7620000" cy="523875"/>
          </a:xfrm>
          <a:prstGeom prst="rect">
            <a:avLst/>
          </a:prstGeom>
          <a:noFill/>
          <a:ln w="9525">
            <a:noFill/>
            <a:miter lim="800000"/>
            <a:headEnd/>
            <a:tailEnd/>
          </a:ln>
        </p:spPr>
        <p:txBody>
          <a:bodyPr>
            <a:spAutoFit/>
          </a:bodyPr>
          <a:lstStyle/>
          <a:p>
            <a:pPr algn="ctr"/>
            <a:r>
              <a:rPr lang="en-US" sz="2800">
                <a:solidFill>
                  <a:srgbClr val="008000"/>
                </a:solidFill>
              </a:rPr>
              <a:t>Alaska is listed 8 times; no other state is listed</a:t>
            </a:r>
            <a:endParaRPr lang="en-US" sz="2800"/>
          </a:p>
        </p:txBody>
      </p:sp>
      <p:pic>
        <p:nvPicPr>
          <p:cNvPr id="3079" name="Picture 4"/>
          <p:cNvPicPr>
            <a:picLocks noChangeAspect="1" noChangeArrowheads="1"/>
          </p:cNvPicPr>
          <p:nvPr/>
        </p:nvPicPr>
        <p:blipFill>
          <a:blip r:embed="rId3" cstate="print"/>
          <a:srcRect l="28302" t="13023" r="28302" b="11504"/>
          <a:stretch>
            <a:fillRect/>
          </a:stretch>
        </p:blipFill>
        <p:spPr bwMode="auto">
          <a:xfrm>
            <a:off x="762000" y="1524000"/>
            <a:ext cx="3657600" cy="4670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2"/>
          <p:cNvPicPr>
            <a:picLocks noGrp="1" noChangeAspect="1" noChangeArrowheads="1"/>
          </p:cNvPicPr>
          <p:nvPr>
            <p:ph sz="half" idx="1"/>
          </p:nvPr>
        </p:nvPicPr>
        <p:blipFill>
          <a:blip r:embed="rId2" cstate="print"/>
          <a:srcRect/>
          <a:stretch>
            <a:fillRect/>
          </a:stretch>
        </p:blipFill>
        <p:spPr>
          <a:xfrm>
            <a:off x="457200" y="304800"/>
            <a:ext cx="3514725" cy="506413"/>
          </a:xfrm>
          <a:noFill/>
        </p:spPr>
      </p:pic>
      <p:pic>
        <p:nvPicPr>
          <p:cNvPr id="4100" name="Picture 3"/>
          <p:cNvPicPr>
            <a:picLocks noChangeAspect="1" noChangeArrowheads="1"/>
          </p:cNvPicPr>
          <p:nvPr/>
        </p:nvPicPr>
        <p:blipFill>
          <a:blip r:embed="rId3" cstate="print"/>
          <a:srcRect/>
          <a:stretch>
            <a:fillRect/>
          </a:stretch>
        </p:blipFill>
        <p:spPr bwMode="auto">
          <a:xfrm>
            <a:off x="457200" y="838200"/>
            <a:ext cx="3505200" cy="5584825"/>
          </a:xfrm>
          <a:prstGeom prst="rect">
            <a:avLst/>
          </a:prstGeom>
          <a:noFill/>
          <a:ln w="9525">
            <a:noFill/>
            <a:miter lim="800000"/>
            <a:headEnd/>
            <a:tailEnd/>
          </a:ln>
        </p:spPr>
      </p:pic>
      <p:pic>
        <p:nvPicPr>
          <p:cNvPr id="4101" name="Picture 4"/>
          <p:cNvPicPr>
            <a:picLocks noGrp="1" noChangeAspect="1" noChangeArrowheads="1"/>
          </p:cNvPicPr>
          <p:nvPr>
            <p:ph sz="half" idx="2"/>
          </p:nvPr>
        </p:nvPicPr>
        <p:blipFill>
          <a:blip r:embed="rId4" cstate="print"/>
          <a:srcRect/>
          <a:stretch>
            <a:fillRect/>
          </a:stretch>
        </p:blipFill>
        <p:spPr>
          <a:xfrm>
            <a:off x="4724400" y="304800"/>
            <a:ext cx="3581400" cy="5449888"/>
          </a:xfrm>
          <a:noFill/>
        </p:spPr>
      </p:pic>
      <p:sp>
        <p:nvSpPr>
          <p:cNvPr id="6" name="Rounded Rectangle 5"/>
          <p:cNvSpPr/>
          <p:nvPr/>
        </p:nvSpPr>
        <p:spPr>
          <a:xfrm>
            <a:off x="2286000" y="1524000"/>
            <a:ext cx="609600" cy="3048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7" name="Rounded Rectangle 6"/>
          <p:cNvSpPr/>
          <p:nvPr/>
        </p:nvSpPr>
        <p:spPr>
          <a:xfrm>
            <a:off x="2743200" y="2286000"/>
            <a:ext cx="609600" cy="3048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8" name="Rounded Rectangle 7"/>
          <p:cNvSpPr/>
          <p:nvPr/>
        </p:nvSpPr>
        <p:spPr>
          <a:xfrm>
            <a:off x="2209800" y="2590800"/>
            <a:ext cx="609600" cy="3048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9" name="Rounded Rectangle 8"/>
          <p:cNvSpPr/>
          <p:nvPr/>
        </p:nvSpPr>
        <p:spPr>
          <a:xfrm>
            <a:off x="1676400" y="3581400"/>
            <a:ext cx="609600" cy="3048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0" name="Rounded Rectangle 9"/>
          <p:cNvSpPr/>
          <p:nvPr/>
        </p:nvSpPr>
        <p:spPr>
          <a:xfrm>
            <a:off x="2971800" y="5715000"/>
            <a:ext cx="762000" cy="2286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1" name="Rounded Rectangle 10"/>
          <p:cNvSpPr/>
          <p:nvPr/>
        </p:nvSpPr>
        <p:spPr>
          <a:xfrm>
            <a:off x="4724400" y="838200"/>
            <a:ext cx="685800" cy="3048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2" name="Rounded Rectangle 11"/>
          <p:cNvSpPr/>
          <p:nvPr/>
        </p:nvSpPr>
        <p:spPr>
          <a:xfrm>
            <a:off x="6477000" y="3429000"/>
            <a:ext cx="685800" cy="3048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3" name="Rounded Rectangle 12"/>
          <p:cNvSpPr/>
          <p:nvPr/>
        </p:nvSpPr>
        <p:spPr>
          <a:xfrm>
            <a:off x="7239000" y="4191000"/>
            <a:ext cx="609600" cy="2286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4" name="Rounded Rectangle 13"/>
          <p:cNvSpPr/>
          <p:nvPr/>
        </p:nvSpPr>
        <p:spPr>
          <a:xfrm>
            <a:off x="457200" y="3886200"/>
            <a:ext cx="3429000" cy="533400"/>
          </a:xfrm>
          <a:prstGeom prst="roundRect">
            <a:avLst/>
          </a:prstGeom>
          <a:noFill/>
          <a:ln w="57150"/>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a:p>
        </p:txBody>
      </p:sp>
      <p:sp>
        <p:nvSpPr>
          <p:cNvPr id="15" name="Rounded Rectangle 14"/>
          <p:cNvSpPr/>
          <p:nvPr/>
        </p:nvSpPr>
        <p:spPr>
          <a:xfrm>
            <a:off x="457200" y="2819400"/>
            <a:ext cx="3429000" cy="533400"/>
          </a:xfrm>
          <a:prstGeom prst="roundRect">
            <a:avLst/>
          </a:prstGeom>
          <a:noFill/>
          <a:ln w="57150"/>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sz="half" idx="4294967295"/>
          </p:nvPr>
        </p:nvPicPr>
        <p:blipFill>
          <a:blip r:embed="rId2" cstate="print"/>
          <a:srcRect/>
          <a:stretch>
            <a:fillRect/>
          </a:stretch>
        </p:blipFill>
        <p:spPr>
          <a:xfrm>
            <a:off x="0" y="1389063"/>
            <a:ext cx="3733800" cy="4432300"/>
          </a:xfrm>
          <a:noFill/>
        </p:spPr>
      </p:pic>
      <p:pic>
        <p:nvPicPr>
          <p:cNvPr id="5123" name="Picture 4"/>
          <p:cNvPicPr>
            <a:picLocks noGrp="1" noChangeAspect="1" noChangeArrowheads="1"/>
          </p:cNvPicPr>
          <p:nvPr>
            <p:ph sz="half" idx="4294967295"/>
          </p:nvPr>
        </p:nvPicPr>
        <p:blipFill>
          <a:blip r:embed="rId3" cstate="print"/>
          <a:srcRect/>
          <a:stretch>
            <a:fillRect/>
          </a:stretch>
        </p:blipFill>
        <p:spPr>
          <a:xfrm>
            <a:off x="5486400" y="2514600"/>
            <a:ext cx="3657600" cy="3502025"/>
          </a:xfrm>
          <a:noFill/>
        </p:spPr>
      </p:pic>
      <p:pic>
        <p:nvPicPr>
          <p:cNvPr id="5124" name="Picture 3"/>
          <p:cNvPicPr>
            <a:picLocks noChangeAspect="1" noChangeArrowheads="1"/>
          </p:cNvPicPr>
          <p:nvPr/>
        </p:nvPicPr>
        <p:blipFill>
          <a:blip r:embed="rId4" cstate="print"/>
          <a:srcRect/>
          <a:stretch>
            <a:fillRect/>
          </a:stretch>
        </p:blipFill>
        <p:spPr bwMode="auto">
          <a:xfrm>
            <a:off x="4832350" y="1295400"/>
            <a:ext cx="3587750" cy="1304925"/>
          </a:xfrm>
          <a:prstGeom prst="rect">
            <a:avLst/>
          </a:prstGeom>
          <a:noFill/>
          <a:ln w="9525">
            <a:noFill/>
            <a:miter lim="800000"/>
            <a:headEnd/>
            <a:tailEnd/>
          </a:ln>
        </p:spPr>
      </p:pic>
      <p:pic>
        <p:nvPicPr>
          <p:cNvPr id="5125" name="Picture 7"/>
          <p:cNvPicPr>
            <a:picLocks noChangeAspect="1" noChangeArrowheads="1"/>
          </p:cNvPicPr>
          <p:nvPr/>
        </p:nvPicPr>
        <p:blipFill>
          <a:blip r:embed="rId5" cstate="print"/>
          <a:srcRect/>
          <a:stretch>
            <a:fillRect/>
          </a:stretch>
        </p:blipFill>
        <p:spPr bwMode="auto">
          <a:xfrm>
            <a:off x="0" y="304800"/>
            <a:ext cx="3762375" cy="892175"/>
          </a:xfrm>
          <a:prstGeom prst="rect">
            <a:avLst/>
          </a:prstGeom>
          <a:noFill/>
          <a:ln w="9525">
            <a:noFill/>
            <a:miter lim="800000"/>
            <a:headEnd/>
            <a:tailEnd/>
          </a:ln>
        </p:spPr>
      </p:pic>
      <p:sp>
        <p:nvSpPr>
          <p:cNvPr id="11" name="TextBox 10"/>
          <p:cNvSpPr txBox="1">
            <a:spLocks noChangeArrowheads="1"/>
          </p:cNvSpPr>
          <p:nvPr/>
        </p:nvSpPr>
        <p:spPr bwMode="auto">
          <a:xfrm>
            <a:off x="5410200" y="457200"/>
            <a:ext cx="3124200" cy="830263"/>
          </a:xfrm>
          <a:prstGeom prst="rect">
            <a:avLst/>
          </a:prstGeom>
          <a:noFill/>
          <a:ln w="9525">
            <a:noFill/>
            <a:miter lim="800000"/>
            <a:headEnd/>
            <a:tailEnd/>
          </a:ln>
        </p:spPr>
        <p:txBody>
          <a:bodyPr>
            <a:spAutoFit/>
          </a:bodyPr>
          <a:lstStyle/>
          <a:p>
            <a:pPr algn="ctr"/>
            <a:r>
              <a:rPr lang="en-US" sz="2400">
                <a:solidFill>
                  <a:srgbClr val="008000"/>
                </a:solidFill>
              </a:rPr>
              <a:t>Again, only Alaska is mentioned by FAA</a:t>
            </a:r>
          </a:p>
        </p:txBody>
      </p:sp>
      <p:sp>
        <p:nvSpPr>
          <p:cNvPr id="8" name="Rounded Rectangle 7"/>
          <p:cNvSpPr/>
          <p:nvPr/>
        </p:nvSpPr>
        <p:spPr>
          <a:xfrm>
            <a:off x="152400" y="3505200"/>
            <a:ext cx="3505200" cy="2286000"/>
          </a:xfrm>
          <a:prstGeom prst="roundRect">
            <a:avLst/>
          </a:prstGeom>
          <a:noFill/>
          <a:ln w="381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p>
        </p:txBody>
      </p:sp>
      <p:sp>
        <p:nvSpPr>
          <p:cNvPr id="9" name="Rounded Rectangle 8"/>
          <p:cNvSpPr/>
          <p:nvPr/>
        </p:nvSpPr>
        <p:spPr>
          <a:xfrm>
            <a:off x="5943600" y="2286000"/>
            <a:ext cx="762000" cy="228600"/>
          </a:xfrm>
          <a:prstGeom prst="roundRect">
            <a:avLst/>
          </a:prstGeom>
          <a:noFill/>
          <a:ln w="381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p>
        </p:txBody>
      </p:sp>
      <p:sp>
        <p:nvSpPr>
          <p:cNvPr id="10" name="Rounded Rectangle 9"/>
          <p:cNvSpPr/>
          <p:nvPr/>
        </p:nvSpPr>
        <p:spPr>
          <a:xfrm>
            <a:off x="5638800" y="5105400"/>
            <a:ext cx="3352800" cy="838200"/>
          </a:xfrm>
          <a:prstGeom prst="roundRect">
            <a:avLst/>
          </a:prstGeom>
          <a:noFill/>
          <a:ln w="381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3600" dirty="0" smtClean="0">
                <a:solidFill>
                  <a:srgbClr val="008000"/>
                </a:solidFill>
              </a:rPr>
              <a:t>Circle of Safety Handbook</a:t>
            </a:r>
            <a:br>
              <a:rPr lang="en-US" sz="3600" dirty="0" smtClean="0">
                <a:solidFill>
                  <a:srgbClr val="008000"/>
                </a:solidFill>
              </a:rPr>
            </a:br>
            <a:r>
              <a:rPr lang="en-US" sz="3600" dirty="0" smtClean="0">
                <a:solidFill>
                  <a:srgbClr val="008000"/>
                </a:solidFill>
              </a:rPr>
              <a:t>(CFIT = Controlled Flight Into Terrain)</a:t>
            </a:r>
          </a:p>
        </p:txBody>
      </p:sp>
      <p:sp>
        <p:nvSpPr>
          <p:cNvPr id="6147" name="Content Placeholder 3"/>
          <p:cNvSpPr>
            <a:spLocks noGrp="1"/>
          </p:cNvSpPr>
          <p:nvPr>
            <p:ph sz="half" idx="2"/>
          </p:nvPr>
        </p:nvSpPr>
        <p:spPr>
          <a:xfrm>
            <a:off x="4572000" y="1524000"/>
            <a:ext cx="4114800" cy="4525963"/>
          </a:xfrm>
        </p:spPr>
        <p:txBody>
          <a:bodyPr/>
          <a:lstStyle/>
          <a:p>
            <a:pPr marL="169863" indent="-169863">
              <a:tabLst>
                <a:tab pos="111125" algn="l"/>
              </a:tabLst>
            </a:pPr>
            <a:r>
              <a:rPr lang="en-US" sz="2000" dirty="0" smtClean="0">
                <a:solidFill>
                  <a:srgbClr val="C00000"/>
                </a:solidFill>
              </a:rPr>
              <a:t>“According to ‘Alaska CFIT Accidents’</a:t>
            </a:r>
            <a:r>
              <a:rPr lang="en-US" sz="2000" baseline="30000" dirty="0" smtClean="0">
                <a:solidFill>
                  <a:srgbClr val="C00000"/>
                </a:solidFill>
              </a:rPr>
              <a:t>3</a:t>
            </a:r>
            <a:r>
              <a:rPr lang="en-US" sz="2000" dirty="0" smtClean="0">
                <a:solidFill>
                  <a:srgbClr val="C00000"/>
                </a:solidFill>
              </a:rPr>
              <a:t> between 1990 and 1998 aviation accidents in Alaska caused </a:t>
            </a:r>
            <a:r>
              <a:rPr lang="en-US" sz="2000" u="sng" dirty="0" smtClean="0">
                <a:solidFill>
                  <a:srgbClr val="C00000"/>
                </a:solidFill>
              </a:rPr>
              <a:t>100 occupational pilot deaths</a:t>
            </a:r>
            <a:r>
              <a:rPr lang="en-US" sz="2000" dirty="0" smtClean="0">
                <a:solidFill>
                  <a:srgbClr val="C00000"/>
                </a:solidFill>
              </a:rPr>
              <a:t>.  This is equivalent to an occupational fatality rate of 430/100,000/year, approximately 86 times the occupational fatality rate for all workers in the United States</a:t>
            </a:r>
            <a:r>
              <a:rPr lang="en-US" sz="2000" baseline="30000" dirty="0" smtClean="0">
                <a:solidFill>
                  <a:srgbClr val="C00000"/>
                </a:solidFill>
              </a:rPr>
              <a:t>4</a:t>
            </a:r>
            <a:r>
              <a:rPr lang="en-US" sz="2000" dirty="0" smtClean="0">
                <a:solidFill>
                  <a:srgbClr val="C00000"/>
                </a:solidFill>
              </a:rPr>
              <a:t> and nearly five times the national fatality rate for all commercial pilots.</a:t>
            </a:r>
            <a:r>
              <a:rPr lang="en-US" sz="2000" baseline="30000" dirty="0" smtClean="0">
                <a:solidFill>
                  <a:srgbClr val="C00000"/>
                </a:solidFill>
              </a:rPr>
              <a:t>5</a:t>
            </a:r>
            <a:r>
              <a:rPr lang="en-US" sz="2000" dirty="0" smtClean="0">
                <a:solidFill>
                  <a:srgbClr val="C00000"/>
                </a:solidFill>
              </a:rPr>
              <a:t>  Additionally, this is almost 24 times the rate for other Alaskan workers,</a:t>
            </a:r>
            <a:r>
              <a:rPr lang="en-US" sz="2000" baseline="30000" dirty="0" smtClean="0">
                <a:solidFill>
                  <a:srgbClr val="C00000"/>
                </a:solidFill>
              </a:rPr>
              <a:t>6</a:t>
            </a:r>
            <a:r>
              <a:rPr lang="en-US" sz="2000" dirty="0" smtClean="0">
                <a:solidFill>
                  <a:srgbClr val="C00000"/>
                </a:solidFill>
              </a:rPr>
              <a:t> making flying the highest-risk occupation in Alaska.”</a:t>
            </a:r>
          </a:p>
        </p:txBody>
      </p:sp>
      <p:pic>
        <p:nvPicPr>
          <p:cNvPr id="6148" name="Picture 2"/>
          <p:cNvPicPr>
            <a:picLocks noGrp="1" noChangeAspect="1" noChangeArrowheads="1"/>
          </p:cNvPicPr>
          <p:nvPr>
            <p:ph sz="half" idx="1"/>
          </p:nvPr>
        </p:nvPicPr>
        <p:blipFill>
          <a:blip r:embed="rId2" cstate="print"/>
          <a:srcRect/>
          <a:stretch>
            <a:fillRect/>
          </a:stretch>
        </p:blipFill>
        <p:spPr>
          <a:xfrm>
            <a:off x="588963" y="1447800"/>
            <a:ext cx="3754437" cy="4805363"/>
          </a:xfrm>
          <a:noFill/>
        </p:spPr>
      </p:pic>
      <p:sp>
        <p:nvSpPr>
          <p:cNvPr id="5" name="Rounded Rectangle 4"/>
          <p:cNvSpPr/>
          <p:nvPr/>
        </p:nvSpPr>
        <p:spPr>
          <a:xfrm>
            <a:off x="6934200" y="1600200"/>
            <a:ext cx="762000" cy="304800"/>
          </a:xfrm>
          <a:prstGeom prst="roundRect">
            <a:avLst/>
          </a:prstGeom>
          <a:no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ffectLs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3400" y="228600"/>
            <a:ext cx="8229600" cy="1143000"/>
          </a:xfrm>
        </p:spPr>
        <p:txBody>
          <a:bodyPr/>
          <a:lstStyle/>
          <a:p>
            <a:r>
              <a:rPr lang="en-US" sz="3600" dirty="0" smtClean="0">
                <a:solidFill>
                  <a:srgbClr val="008000"/>
                </a:solidFill>
              </a:rPr>
              <a:t>Circle of Safety Handbook</a:t>
            </a:r>
            <a:br>
              <a:rPr lang="en-US" sz="3600" dirty="0" smtClean="0">
                <a:solidFill>
                  <a:srgbClr val="008000"/>
                </a:solidFill>
              </a:rPr>
            </a:br>
            <a:r>
              <a:rPr lang="en-US" sz="3600" dirty="0" smtClean="0">
                <a:solidFill>
                  <a:srgbClr val="008000"/>
                </a:solidFill>
              </a:rPr>
              <a:t>Appendix F</a:t>
            </a:r>
          </a:p>
        </p:txBody>
      </p:sp>
      <p:sp>
        <p:nvSpPr>
          <p:cNvPr id="7171" name="Content Placeholder 2"/>
          <p:cNvSpPr>
            <a:spLocks noGrp="1"/>
          </p:cNvSpPr>
          <p:nvPr>
            <p:ph sz="half" idx="1"/>
          </p:nvPr>
        </p:nvSpPr>
        <p:spPr/>
        <p:txBody>
          <a:bodyPr/>
          <a:lstStyle/>
          <a:p>
            <a:r>
              <a:rPr lang="en-US" sz="2000" u="sng" smtClean="0">
                <a:solidFill>
                  <a:srgbClr val="C00000"/>
                </a:solidFill>
              </a:rPr>
              <a:t>“The high occupational pilot fatality rate in Alaska and the high fatality rate associated with CFIT crashes </a:t>
            </a:r>
            <a:r>
              <a:rPr lang="en-US" sz="2000" smtClean="0">
                <a:solidFill>
                  <a:srgbClr val="C00000"/>
                </a:solidFill>
              </a:rPr>
              <a:t>reinforce the importance of addressing this type of crash and examining the associated risk factors.  </a:t>
            </a:r>
            <a:r>
              <a:rPr lang="en-US" sz="2000" u="sng" smtClean="0">
                <a:solidFill>
                  <a:srgbClr val="C00000"/>
                </a:solidFill>
              </a:rPr>
              <a:t>Understanding all the factors that result in a pilot flying a properly functioning aircraft into terrain </a:t>
            </a:r>
            <a:r>
              <a:rPr lang="en-US" sz="2000" smtClean="0">
                <a:solidFill>
                  <a:srgbClr val="C00000"/>
                </a:solidFill>
              </a:rPr>
              <a:t>could help in the design of appropriate interventions at multiple levels within aviation and ultimately result in the reduction of commercial aviation fatalities. “ </a:t>
            </a:r>
          </a:p>
        </p:txBody>
      </p:sp>
      <p:sp>
        <p:nvSpPr>
          <p:cNvPr id="7172" name="Content Placeholder 3"/>
          <p:cNvSpPr>
            <a:spLocks noGrp="1"/>
          </p:cNvSpPr>
          <p:nvPr>
            <p:ph sz="half" idx="2"/>
          </p:nvPr>
        </p:nvSpPr>
        <p:spPr/>
        <p:txBody>
          <a:bodyPr/>
          <a:lstStyle/>
          <a:p>
            <a:r>
              <a:rPr lang="en-US" sz="2000" u="sng" dirty="0" smtClean="0">
                <a:solidFill>
                  <a:srgbClr val="C00000"/>
                </a:solidFill>
              </a:rPr>
              <a:t>“Most CFIT crashes are attributed to “pilot error” </a:t>
            </a:r>
            <a:r>
              <a:rPr lang="en-US" sz="2000" dirty="0" smtClean="0">
                <a:solidFill>
                  <a:srgbClr val="C00000"/>
                </a:solidFill>
              </a:rPr>
              <a:t>… These crashes occur when failures occur at all levels, and backup safeguards are inadequate, resulting in the </a:t>
            </a:r>
            <a:r>
              <a:rPr lang="en-US" sz="2000" u="sng" dirty="0" smtClean="0">
                <a:solidFill>
                  <a:srgbClr val="C00000"/>
                </a:solidFill>
              </a:rPr>
              <a:t>pilot flying the aircraft into a situation in which he is not aware of his surroundings.”</a:t>
            </a:r>
          </a:p>
          <a:p>
            <a:r>
              <a:rPr lang="en-US" sz="2000" b="1" dirty="0" smtClean="0">
                <a:solidFill>
                  <a:srgbClr val="C00000"/>
                </a:solidFill>
              </a:rPr>
              <a:t>ICAO Area 1 and Area 2 </a:t>
            </a:r>
            <a:r>
              <a:rPr lang="en-US" sz="2000" b="1" dirty="0" err="1" smtClean="0">
                <a:solidFill>
                  <a:srgbClr val="C00000"/>
                </a:solidFill>
              </a:rPr>
              <a:t>eTOD</a:t>
            </a:r>
            <a:r>
              <a:rPr lang="en-US" sz="2000" b="1" dirty="0" smtClean="0">
                <a:solidFill>
                  <a:srgbClr val="C00000"/>
                </a:solidFill>
              </a:rPr>
              <a:t> standards were developed to minimize the risk of CFIT crashes, and Alaska is the only state currently in non- compliance with these ICAO requirements.</a:t>
            </a:r>
          </a:p>
        </p:txBody>
      </p:sp>
      <p:sp>
        <p:nvSpPr>
          <p:cNvPr id="5" name="Rounded Rectangle 4"/>
          <p:cNvSpPr/>
          <p:nvPr/>
        </p:nvSpPr>
        <p:spPr>
          <a:xfrm>
            <a:off x="3733800" y="2209800"/>
            <a:ext cx="685800" cy="304800"/>
          </a:xfrm>
          <a:prstGeom prst="roundRect">
            <a:avLst/>
          </a:prstGeom>
          <a:no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ounded Rectangle 5"/>
          <p:cNvSpPr/>
          <p:nvPr/>
        </p:nvSpPr>
        <p:spPr>
          <a:xfrm>
            <a:off x="5715000" y="1600200"/>
            <a:ext cx="685800" cy="304800"/>
          </a:xfrm>
          <a:prstGeom prst="roundRect">
            <a:avLst/>
          </a:prstGeom>
          <a:no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ounded Rectangle 6"/>
          <p:cNvSpPr/>
          <p:nvPr/>
        </p:nvSpPr>
        <p:spPr>
          <a:xfrm>
            <a:off x="7162800" y="4724400"/>
            <a:ext cx="609600" cy="304800"/>
          </a:xfrm>
          <a:prstGeom prst="roundRect">
            <a:avLst/>
          </a:prstGeom>
          <a:no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05800" cy="762000"/>
          </a:xfrm>
        </p:spPr>
        <p:txBody>
          <a:bodyPr/>
          <a:lstStyle/>
          <a:p>
            <a:r>
              <a:rPr lang="en-US" sz="3600" dirty="0" smtClean="0">
                <a:solidFill>
                  <a:srgbClr val="008000"/>
                </a:solidFill>
              </a:rPr>
              <a:t>National Enhanced Elevation Assessment – Coming to Alaska</a:t>
            </a:r>
            <a:endParaRPr lang="en-US" sz="3600" dirty="0">
              <a:solidFill>
                <a:srgbClr val="008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163319550"/>
              </p:ext>
            </p:extLst>
          </p:nvPr>
        </p:nvGraphicFramePr>
        <p:xfrm>
          <a:off x="457200" y="1214706"/>
          <a:ext cx="8229599" cy="4728894"/>
        </p:xfrm>
        <a:graphic>
          <a:graphicData uri="http://schemas.openxmlformats.org/drawingml/2006/table">
            <a:tbl>
              <a:tblPr firstRow="1" bandRow="1">
                <a:tableStyleId>{2D5ABB26-0587-4C30-8999-92F81FD0307C}</a:tableStyleId>
              </a:tblPr>
              <a:tblGrid>
                <a:gridCol w="914400"/>
                <a:gridCol w="1066800"/>
                <a:gridCol w="1219200"/>
                <a:gridCol w="1143000"/>
                <a:gridCol w="1447800"/>
                <a:gridCol w="1143000"/>
                <a:gridCol w="1295399"/>
              </a:tblGrid>
              <a:tr h="614094">
                <a:tc rowSpan="2">
                  <a:txBody>
                    <a:bodyPr/>
                    <a:lstStyle/>
                    <a:p>
                      <a:pPr algn="ctr"/>
                      <a:r>
                        <a:rPr lang="en-US" b="1" dirty="0" smtClean="0">
                          <a:solidFill>
                            <a:sysClr val="windowText" lastClr="000000"/>
                          </a:solidFill>
                          <a:effectLst/>
                          <a:latin typeface="Calibri" pitchFamily="34" charset="0"/>
                          <a:cs typeface="Calibri" pitchFamily="34" charset="0"/>
                        </a:rPr>
                        <a:t>Quality Levels</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b="1" dirty="0" smtClean="0">
                          <a:solidFill>
                            <a:sysClr val="windowText" lastClr="000000"/>
                          </a:solidFill>
                          <a:effectLst/>
                          <a:latin typeface="Calibri" pitchFamily="34" charset="0"/>
                          <a:cs typeface="Calibri" pitchFamily="34" charset="0"/>
                        </a:rPr>
                        <a:t>Elevation Source</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b="1" dirty="0" smtClean="0">
                          <a:solidFill>
                            <a:sysClr val="windowText" lastClr="000000"/>
                          </a:solidFill>
                          <a:effectLst/>
                          <a:latin typeface="Calibri" pitchFamily="34" charset="0"/>
                          <a:cs typeface="Calibri" pitchFamily="34" charset="0"/>
                        </a:rPr>
                        <a:t>Horizontal Resolution Terms</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2">
                  <a:txBody>
                    <a:bodyPr/>
                    <a:lstStyle/>
                    <a:p>
                      <a:pPr algn="ctr"/>
                      <a:r>
                        <a:rPr lang="en-US" b="1" dirty="0" smtClean="0">
                          <a:solidFill>
                            <a:sysClr val="windowText" lastClr="000000"/>
                          </a:solidFill>
                          <a:effectLst/>
                          <a:latin typeface="Calibri" pitchFamily="34" charset="0"/>
                          <a:cs typeface="Calibri" pitchFamily="34" charset="0"/>
                        </a:rPr>
                        <a:t>Vertical Accuracy Terms</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877277">
                <a:tc vMerge="1">
                  <a:txBody>
                    <a:bodyPr/>
                    <a:lstStyle/>
                    <a:p>
                      <a:endParaRPr lang="en-US" dirty="0"/>
                    </a:p>
                  </a:txBody>
                  <a:tcPr/>
                </a:tc>
                <a:tc vMerge="1">
                  <a:txBody>
                    <a:bodyPr/>
                    <a:lstStyle/>
                    <a:p>
                      <a:endParaRPr lang="en-US" dirty="0"/>
                    </a:p>
                  </a:txBody>
                  <a:tcPr/>
                </a:tc>
                <a:tc>
                  <a:txBody>
                    <a:bodyPr/>
                    <a:lstStyle/>
                    <a:p>
                      <a:pPr algn="ctr"/>
                      <a:r>
                        <a:rPr lang="en-US" b="1" dirty="0" smtClean="0">
                          <a:solidFill>
                            <a:sysClr val="windowText" lastClr="000000"/>
                          </a:solidFill>
                          <a:effectLst/>
                          <a:latin typeface="Calibri" pitchFamily="34" charset="0"/>
                          <a:cs typeface="Calibri" pitchFamily="34" charset="0"/>
                        </a:rPr>
                        <a:t>Point Density</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ysClr val="windowText" lastClr="000000"/>
                          </a:solidFill>
                          <a:effectLst/>
                          <a:latin typeface="Calibri" pitchFamily="34" charset="0"/>
                          <a:cs typeface="Calibri" pitchFamily="34" charset="0"/>
                        </a:rPr>
                        <a:t>Nominal Pulse Spacing</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ysClr val="windowText" lastClr="000000"/>
                          </a:solidFill>
                          <a:effectLst/>
                          <a:latin typeface="Calibri" pitchFamily="34" charset="0"/>
                          <a:cs typeface="Calibri" pitchFamily="34" charset="0"/>
                        </a:rPr>
                        <a:t>DEM Post Spacing</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ysClr val="windowText" lastClr="000000"/>
                          </a:solidFill>
                          <a:effectLst/>
                          <a:latin typeface="Calibri" pitchFamily="34" charset="0"/>
                          <a:cs typeface="Calibri" pitchFamily="34" charset="0"/>
                        </a:rPr>
                        <a:t>RMSEz in Open Terrain *</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ysClr val="windowText" lastClr="000000"/>
                          </a:solidFill>
                          <a:effectLst/>
                          <a:latin typeface="Calibri" pitchFamily="34" charset="0"/>
                          <a:cs typeface="Calibri" pitchFamily="34" charset="0"/>
                        </a:rPr>
                        <a:t>Equivalent Contour Accuracy</a:t>
                      </a:r>
                      <a:endParaRPr lang="en-US" b="1"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94">
                <a:tc>
                  <a:txBody>
                    <a:bodyPr/>
                    <a:lstStyle/>
                    <a:p>
                      <a:pPr algn="ctr"/>
                      <a:r>
                        <a:rPr lang="en-US" b="0" dirty="0" smtClean="0">
                          <a:solidFill>
                            <a:sysClr val="windowText" lastClr="000000"/>
                          </a:solidFill>
                          <a:effectLst/>
                          <a:latin typeface="Calibri" pitchFamily="34" charset="0"/>
                          <a:cs typeface="Calibri" pitchFamily="34" charset="0"/>
                        </a:rPr>
                        <a:t>QL 1</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LiDAR</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8 pts/m</a:t>
                      </a:r>
                      <a:r>
                        <a:rPr lang="en-US" b="0" baseline="30000" dirty="0" smtClean="0">
                          <a:solidFill>
                            <a:sysClr val="windowText" lastClr="000000"/>
                          </a:solidFill>
                          <a:effectLst/>
                          <a:latin typeface="Calibri" pitchFamily="34" charset="0"/>
                          <a:cs typeface="Calibri" pitchFamily="34" charset="0"/>
                        </a:rPr>
                        <a:t>2</a:t>
                      </a:r>
                      <a:endParaRPr lang="en-US" b="0" baseline="3000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0.35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1/27 arc-sec (~1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9.25 cm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1-ft</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94">
                <a:tc>
                  <a:txBody>
                    <a:bodyPr/>
                    <a:lstStyle/>
                    <a:p>
                      <a:pPr algn="ctr"/>
                      <a:r>
                        <a:rPr lang="en-US" b="0" dirty="0" smtClean="0">
                          <a:solidFill>
                            <a:sysClr val="windowText" lastClr="000000"/>
                          </a:solidFill>
                          <a:effectLst/>
                          <a:latin typeface="Calibri" pitchFamily="34" charset="0"/>
                          <a:cs typeface="Calibri" pitchFamily="34" charset="0"/>
                        </a:rPr>
                        <a:t>QL 2</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LiDAR</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2 pts/m</a:t>
                      </a:r>
                      <a:r>
                        <a:rPr lang="en-US" b="0" baseline="30000" dirty="0" smtClean="0">
                          <a:solidFill>
                            <a:sysClr val="windowText" lastClr="000000"/>
                          </a:solidFill>
                          <a:effectLst/>
                          <a:latin typeface="Calibri" pitchFamily="34" charset="0"/>
                          <a:cs typeface="Calibri" pitchFamily="34" charset="0"/>
                        </a:rPr>
                        <a:t>2</a:t>
                      </a:r>
                      <a:endParaRPr lang="en-US" b="0" baseline="3000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0.7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solidFill>
                            <a:sysClr val="windowText" lastClr="000000"/>
                          </a:solidFill>
                          <a:effectLst/>
                          <a:latin typeface="Calibri" pitchFamily="34" charset="0"/>
                          <a:cs typeface="Calibri" pitchFamily="34" charset="0"/>
                        </a:rPr>
                        <a:t>1/27 arc-sec (~1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9.25 cm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1-ft</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94">
                <a:tc>
                  <a:txBody>
                    <a:bodyPr/>
                    <a:lstStyle/>
                    <a:p>
                      <a:pPr algn="ctr"/>
                      <a:r>
                        <a:rPr lang="en-US" b="0" dirty="0" smtClean="0">
                          <a:solidFill>
                            <a:sysClr val="windowText" lastClr="000000"/>
                          </a:solidFill>
                          <a:effectLst/>
                          <a:latin typeface="Calibri" pitchFamily="34" charset="0"/>
                          <a:cs typeface="Calibri" pitchFamily="34" charset="0"/>
                        </a:rPr>
                        <a:t>QL 3</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LiDAR</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a:t>
                      </a:r>
                      <a:r>
                        <a:rPr lang="en-US" b="0" baseline="0" dirty="0" smtClean="0">
                          <a:solidFill>
                            <a:sysClr val="windowText" lastClr="000000"/>
                          </a:solidFill>
                          <a:effectLst/>
                          <a:latin typeface="Calibri" pitchFamily="34" charset="0"/>
                          <a:cs typeface="Calibri" pitchFamily="34" charset="0"/>
                        </a:rPr>
                        <a:t> – 0.25</a:t>
                      </a:r>
                      <a:r>
                        <a:rPr lang="en-US" b="0" dirty="0" smtClean="0">
                          <a:solidFill>
                            <a:sysClr val="windowText" lastClr="000000"/>
                          </a:solidFill>
                          <a:effectLst/>
                          <a:latin typeface="Calibri" pitchFamily="34" charset="0"/>
                          <a:cs typeface="Calibri" pitchFamily="34" charset="0"/>
                        </a:rPr>
                        <a:t> pts/m</a:t>
                      </a:r>
                      <a:r>
                        <a:rPr lang="en-US" b="0" baseline="30000" dirty="0" smtClean="0">
                          <a:solidFill>
                            <a:sysClr val="windowText" lastClr="000000"/>
                          </a:solidFill>
                          <a:effectLst/>
                          <a:latin typeface="Calibri" pitchFamily="34" charset="0"/>
                          <a:cs typeface="Calibri" pitchFamily="34" charset="0"/>
                        </a:rPr>
                        <a:t>2</a:t>
                      </a:r>
                      <a:endParaRPr lang="en-US" b="0" baseline="3000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 – 2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solidFill>
                            <a:sysClr val="windowText" lastClr="000000"/>
                          </a:solidFill>
                          <a:effectLst/>
                          <a:latin typeface="Calibri" pitchFamily="34" charset="0"/>
                          <a:cs typeface="Calibri" pitchFamily="34" charset="0"/>
                        </a:rPr>
                        <a:t>1/9 arc-sec (~3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≤18.5 cm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2-ft</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94">
                <a:tc>
                  <a:txBody>
                    <a:bodyPr/>
                    <a:lstStyle/>
                    <a:p>
                      <a:pPr algn="ctr"/>
                      <a:r>
                        <a:rPr lang="en-US" b="0" dirty="0" smtClean="0">
                          <a:solidFill>
                            <a:sysClr val="windowText" lastClr="000000"/>
                          </a:solidFill>
                          <a:effectLst/>
                          <a:latin typeface="Calibri" pitchFamily="34" charset="0"/>
                          <a:cs typeface="Calibri" pitchFamily="34" charset="0"/>
                        </a:rPr>
                        <a:t>QL 4</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Airborne Imagery</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 – 0.04 pts/m</a:t>
                      </a:r>
                      <a:r>
                        <a:rPr lang="en-US" b="0" baseline="30000" dirty="0" smtClean="0">
                          <a:solidFill>
                            <a:sysClr val="windowText" lastClr="000000"/>
                          </a:solidFill>
                          <a:effectLst/>
                          <a:latin typeface="Calibri" pitchFamily="34" charset="0"/>
                          <a:cs typeface="Calibri" pitchFamily="34" charset="0"/>
                        </a:rPr>
                        <a:t>2</a:t>
                      </a:r>
                      <a:endParaRPr lang="en-US" b="0" baseline="3000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 – 5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solidFill>
                            <a:sysClr val="windowText" lastClr="000000"/>
                          </a:solidFill>
                          <a:effectLst/>
                          <a:latin typeface="Calibri" pitchFamily="34" charset="0"/>
                          <a:cs typeface="Calibri" pitchFamily="34" charset="0"/>
                        </a:rPr>
                        <a:t>1/3 arc-sec (~10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46.3 cm – 139 cm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5 – 15 ft</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94">
                <a:tc>
                  <a:txBody>
                    <a:bodyPr/>
                    <a:lstStyle/>
                    <a:p>
                      <a:pPr algn="ctr"/>
                      <a:r>
                        <a:rPr lang="en-US" b="0" dirty="0" smtClean="0">
                          <a:solidFill>
                            <a:sysClr val="windowText" lastClr="000000"/>
                          </a:solidFill>
                          <a:effectLst/>
                          <a:latin typeface="Calibri" pitchFamily="34" charset="0"/>
                          <a:cs typeface="Calibri" pitchFamily="34" charset="0"/>
                        </a:rPr>
                        <a:t>QL 5</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Airborne IFSAR</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0.04 pts/m</a:t>
                      </a:r>
                      <a:r>
                        <a:rPr lang="en-US" b="0" baseline="30000" dirty="0" smtClean="0">
                          <a:solidFill>
                            <a:sysClr val="windowText" lastClr="000000"/>
                          </a:solidFill>
                          <a:effectLst/>
                          <a:latin typeface="Calibri" pitchFamily="34" charset="0"/>
                          <a:cs typeface="Calibri" pitchFamily="34" charset="0"/>
                        </a:rPr>
                        <a:t>2</a:t>
                      </a:r>
                      <a:endParaRPr lang="en-US" b="0" baseline="3000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5 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solidFill>
                            <a:sysClr val="windowText" lastClr="000000"/>
                          </a:solidFill>
                          <a:effectLst/>
                          <a:latin typeface="Calibri" pitchFamily="34" charset="0"/>
                          <a:cs typeface="Calibri" pitchFamily="34" charset="0"/>
                        </a:rPr>
                        <a:t>1/3 arc-sec (~10 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92.7 cm – 185 cm</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smtClean="0">
                          <a:solidFill>
                            <a:sysClr val="windowText" lastClr="000000"/>
                          </a:solidFill>
                          <a:effectLst/>
                          <a:latin typeface="Calibri" pitchFamily="34" charset="0"/>
                          <a:cs typeface="Calibri" pitchFamily="34" charset="0"/>
                        </a:rPr>
                        <a:t>10 – 20 ft</a:t>
                      </a:r>
                      <a:endParaRPr lang="en-US" b="0" dirty="0">
                        <a:solidFill>
                          <a:sysClr val="windowText" lastClr="000000"/>
                        </a:solidFill>
                        <a:effectLst/>
                        <a:latin typeface="Calibri" pitchFamily="34" charset="0"/>
                        <a:cs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304800" y="5939135"/>
            <a:ext cx="8382000" cy="461665"/>
          </a:xfrm>
          <a:prstGeom prst="rect">
            <a:avLst/>
          </a:prstGeom>
          <a:noFill/>
        </p:spPr>
        <p:txBody>
          <a:bodyPr wrap="square" rtlCol="0">
            <a:spAutoFit/>
          </a:bodyPr>
          <a:lstStyle/>
          <a:p>
            <a:r>
              <a:rPr lang="en-US" sz="2400" dirty="0" smtClean="0">
                <a:effectLst>
                  <a:outerShdw blurRad="50800" dist="38100" dir="2700000" algn="tl" rotWithShape="0">
                    <a:prstClr val="black">
                      <a:alpha val="40000"/>
                    </a:prstClr>
                  </a:outerShdw>
                </a:effectLst>
              </a:rPr>
              <a:t>* </a:t>
            </a:r>
            <a:r>
              <a:rPr lang="en-US" dirty="0" smtClean="0">
                <a:latin typeface="Calibri" pitchFamily="34" charset="0"/>
                <a:cs typeface="Calibri" pitchFamily="34" charset="0"/>
              </a:rPr>
              <a:t>Vertical accuracy is reduced in vegetated land cover categories and steeper slopes</a:t>
            </a:r>
            <a:endParaRPr lang="en-US" dirty="0">
              <a:latin typeface="Calibri" pitchFamily="34" charset="0"/>
              <a:cs typeface="Calibri" pitchFamily="34" charset="0"/>
            </a:endParaRPr>
          </a:p>
        </p:txBody>
      </p:sp>
      <p:sp>
        <p:nvSpPr>
          <p:cNvPr id="8" name="Slide Number Placeholder 3"/>
          <p:cNvSpPr txBox="1">
            <a:spLocks noGrp="1"/>
          </p:cNvSpPr>
          <p:nvPr/>
        </p:nvSpPr>
        <p:spPr bwMode="auto">
          <a:xfrm>
            <a:off x="8421094" y="6248400"/>
            <a:ext cx="6858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34FEFCA-0F3C-497A-B99F-3F92534BD324}" type="slidenum">
              <a:rPr lang="en-US" sz="1600">
                <a:solidFill>
                  <a:schemeClr val="bg1"/>
                </a:solidFill>
                <a:effectLst>
                  <a:outerShdw blurRad="50800" dist="38100" dir="2700000" algn="tl" rotWithShape="0">
                    <a:prstClr val="black">
                      <a:alpha val="40000"/>
                    </a:prstClr>
                  </a:outerShdw>
                </a:effectLst>
              </a:rPr>
              <a:pPr algn="r" eaLnBrk="1" hangingPunct="1"/>
              <a:t>65</a:t>
            </a:fld>
            <a:endParaRPr lang="en-US" sz="1600" dirty="0">
              <a:solidFill>
                <a:schemeClr val="bg1"/>
              </a:solidFill>
              <a:effectLst>
                <a:outerShdw blurRad="50800" dist="38100" dir="2700000" algn="t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vfisher\My Documents\My Pictures\Microsoft Clip Organizer\j0434411.wmf"/>
          <p:cNvPicPr>
            <a:picLocks noChangeAspect="1" noChangeArrowheads="1"/>
          </p:cNvPicPr>
          <p:nvPr/>
        </p:nvPicPr>
        <p:blipFill>
          <a:blip r:embed="rId2" cstate="print"/>
          <a:srcRect/>
          <a:stretch>
            <a:fillRect/>
          </a:stretch>
        </p:blipFill>
        <p:spPr bwMode="auto">
          <a:xfrm>
            <a:off x="1853324" y="685801"/>
            <a:ext cx="4778704" cy="47244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18321</TotalTime>
  <Words>3362</Words>
  <Application>Microsoft Office PowerPoint</Application>
  <PresentationFormat>On-screen Show (4:3)</PresentationFormat>
  <Paragraphs>350</Paragraphs>
  <Slides>66</Slides>
  <Notes>5</Notes>
  <HiddenSlides>1</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Slide 1</vt:lpstr>
      <vt:lpstr>You will be drinking from  Dave’s Firehose (over 60 slides in 20 minutes)</vt:lpstr>
      <vt:lpstr>2nd Edition, 2007</vt:lpstr>
      <vt:lpstr>Alaska DEM Whitepaper</vt:lpstr>
      <vt:lpstr>The Problem</vt:lpstr>
      <vt:lpstr>The Solution</vt:lpstr>
      <vt:lpstr>Slide 7</vt:lpstr>
      <vt:lpstr>2010 USGS Task Orders </vt:lpstr>
      <vt:lpstr>Fugro’s Value Added Products</vt:lpstr>
      <vt:lpstr>Slide 10</vt:lpstr>
      <vt:lpstr>NGA’s HRTE3 Specifications</vt:lpstr>
      <vt:lpstr>Skybreaking ceremony, 7/23/2010</vt:lpstr>
      <vt:lpstr>JOA Surveys, QA/QC Checkpoints</vt:lpstr>
      <vt:lpstr>Selection of QA/QC Checkpoint Locations</vt:lpstr>
      <vt:lpstr>Intermap’s Pilot Cell #11</vt:lpstr>
      <vt:lpstr>Pilot Cell #11, QA/QC Report Summary</vt:lpstr>
      <vt:lpstr>Pilot Cell #11, QA/QC Report Summary</vt:lpstr>
      <vt:lpstr>Fugro’s Pilot Cell #12</vt:lpstr>
      <vt:lpstr>Accuracy Comparisons between Pilot Cells</vt:lpstr>
      <vt:lpstr>Common Checkpoints along 147th Meridian</vt:lpstr>
      <vt:lpstr>Although flat (0-10°), checkpoint at top of ridge; note void areas filled by interpolation</vt:lpstr>
      <vt:lpstr>For pilot cells, worst void areas are near checkpoints #8 and #63</vt:lpstr>
      <vt:lpstr>Where largest voids occur for both</vt:lpstr>
      <vt:lpstr>From small-scale view, Fugro’s DTM (left) joins well with Intermap’s DTM (right)</vt:lpstr>
      <vt:lpstr>Fugro DSM (left), Intermap DSM (right);  no step across seamline </vt:lpstr>
      <vt:lpstr>Fugro #2 DTM (left), Intermap DTM (right);  major step of ~ 25 meters across seamline  </vt:lpstr>
      <vt:lpstr>Fugro’s investigation: P-band Ice Penetration </vt:lpstr>
      <vt:lpstr>Ice Penetration </vt:lpstr>
      <vt:lpstr>DSM / DTM New Profile Comparison</vt:lpstr>
      <vt:lpstr>Fugro #3 DTM (left), Intermap DTM (right);  now smooth transition with hybrid DTM </vt:lpstr>
      <vt:lpstr>With Fugro’s initial P-band, are we seeing the geomorphology 25 meters beneath glaciers?  </vt:lpstr>
      <vt:lpstr>Comparison of X-band and P-band with initial Fugro Delivery #2</vt:lpstr>
      <vt:lpstr>DSM / DTM New Profile with Fugro’s hybrid DTM Delivery #3 </vt:lpstr>
      <vt:lpstr>Fugro’s ORI (left) and Intermap’s ORI (right)</vt:lpstr>
      <vt:lpstr>Hydrologic Enforcement of DTMs</vt:lpstr>
      <vt:lpstr>Fugro’s hydro masks (orange) on left;      Intermap’s hydro masks (blue) on right</vt:lpstr>
      <vt:lpstr>Fugro (orange) on left;  Intermap (blue) on right</vt:lpstr>
      <vt:lpstr>Intermap (blue) collects and hydro-enforces smaller streams beyond project specifications</vt:lpstr>
      <vt:lpstr>Intermap’s Cell #11 Compared with NED</vt:lpstr>
      <vt:lpstr>Fugro’s Cell #12 D#3 Compared with NED</vt:lpstr>
      <vt:lpstr>IFSAR Comparison with NED</vt:lpstr>
      <vt:lpstr>Resolution/content significantly different</vt:lpstr>
      <vt:lpstr>IFSAR (left); NED (right) Shows inaccurate/obsolete NED cross section</vt:lpstr>
      <vt:lpstr>IFSAR (left); NED (right) Shows ~42 meter NED horizontal error and ~5 meter NED vertical error at highest point</vt:lpstr>
      <vt:lpstr>August 2010 Search and Rescue (SAR)  </vt:lpstr>
      <vt:lpstr>What is cost of wide-area search?</vt:lpstr>
      <vt:lpstr>Panoramic View</vt:lpstr>
      <vt:lpstr>What if an F-22 crashes in Alaska?</vt:lpstr>
      <vt:lpstr>F-22 Crash, Nov 16, 2010</vt:lpstr>
      <vt:lpstr>F-22 Recovery</vt:lpstr>
      <vt:lpstr>Weather/Terrain Challenges for Recovery</vt:lpstr>
      <vt:lpstr>Elevation Data Needed -- Quickly Provided</vt:lpstr>
      <vt:lpstr>Uses of IFSAR Data</vt:lpstr>
      <vt:lpstr>Slide 54</vt:lpstr>
      <vt:lpstr>Slide 55</vt:lpstr>
      <vt:lpstr>Slide 56</vt:lpstr>
      <vt:lpstr>Images of News Story</vt:lpstr>
      <vt:lpstr>F22 SAR Summary</vt:lpstr>
      <vt:lpstr>Search and Rescue (SAR) Operations</vt:lpstr>
      <vt:lpstr>FAA’s Strategic Plan</vt:lpstr>
      <vt:lpstr>Slide 61</vt:lpstr>
      <vt:lpstr>Slide 62</vt:lpstr>
      <vt:lpstr>Circle of Safety Handbook (CFIT = Controlled Flight Into Terrain)</vt:lpstr>
      <vt:lpstr>Circle of Safety Handbook Appendix F</vt:lpstr>
      <vt:lpstr>National Enhanced Elevation Assessment – Coming to Alaska</vt:lpstr>
      <vt:lpstr>Slide 66</vt:lpstr>
    </vt:vector>
  </TitlesOfParts>
  <Company>Dewberry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dmaune</dc:creator>
  <cp:lastModifiedBy>dmaune</cp:lastModifiedBy>
  <cp:revision>1447</cp:revision>
  <dcterms:created xsi:type="dcterms:W3CDTF">2008-06-25T12:05:17Z</dcterms:created>
  <dcterms:modified xsi:type="dcterms:W3CDTF">2011-02-24T05:01:49Z</dcterms:modified>
</cp:coreProperties>
</file>