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4" r:id="rId1"/>
  </p:sldMasterIdLst>
  <p:notesMasterIdLst>
    <p:notesMasterId r:id="rId36"/>
  </p:notesMasterIdLst>
  <p:sldIdLst>
    <p:sldId id="257" r:id="rId2"/>
    <p:sldId id="306" r:id="rId3"/>
    <p:sldId id="325" r:id="rId4"/>
    <p:sldId id="309" r:id="rId5"/>
    <p:sldId id="308" r:id="rId6"/>
    <p:sldId id="326" r:id="rId7"/>
    <p:sldId id="311" r:id="rId8"/>
    <p:sldId id="313" r:id="rId9"/>
    <p:sldId id="314" r:id="rId10"/>
    <p:sldId id="319" r:id="rId11"/>
    <p:sldId id="310" r:id="rId12"/>
    <p:sldId id="321" r:id="rId13"/>
    <p:sldId id="328" r:id="rId14"/>
    <p:sldId id="304" r:id="rId15"/>
    <p:sldId id="305" r:id="rId16"/>
    <p:sldId id="323" r:id="rId17"/>
    <p:sldId id="316" r:id="rId18"/>
    <p:sldId id="337" r:id="rId19"/>
    <p:sldId id="317" r:id="rId20"/>
    <p:sldId id="298" r:id="rId21"/>
    <p:sldId id="318" r:id="rId22"/>
    <p:sldId id="299" r:id="rId23"/>
    <p:sldId id="332" r:id="rId24"/>
    <p:sldId id="331" r:id="rId25"/>
    <p:sldId id="333" r:id="rId26"/>
    <p:sldId id="322" r:id="rId27"/>
    <p:sldId id="327" r:id="rId28"/>
    <p:sldId id="302" r:id="rId29"/>
    <p:sldId id="334" r:id="rId30"/>
    <p:sldId id="336" r:id="rId31"/>
    <p:sldId id="335" r:id="rId32"/>
    <p:sldId id="329" r:id="rId33"/>
    <p:sldId id="330" r:id="rId34"/>
    <p:sldId id="301" r:id="rId35"/>
  </p:sldIdLst>
  <p:sldSz cx="9144000" cy="6858000" type="screen4x3"/>
  <p:notesSz cx="7102475" cy="10233025"/>
  <p:embeddedFontLst>
    <p:embeddedFont>
      <p:font typeface="Arial Narrow" pitchFamily="34" charset="0"/>
      <p:regular r:id="rId37"/>
      <p:bold r:id="rId38"/>
      <p:italic r:id="rId39"/>
      <p:boldItalic r:id="rId40"/>
    </p:embeddedFont>
    <p:embeddedFont>
      <p:font typeface="Calibri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tonio Montoya" initials="" lastIdx="3" clrIdx="0"/>
  <p:cmAuthor id="1" name="Antonio MONTOYA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5F6062"/>
    <a:srgbClr val="E6E6E6"/>
    <a:srgbClr val="E0E0E0"/>
    <a:srgbClr val="F7A312"/>
    <a:srgbClr val="A3A3A3"/>
    <a:srgbClr val="3E2F17"/>
    <a:srgbClr val="C3C3C3"/>
    <a:srgbClr val="C1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092" y="-96"/>
      </p:cViewPr>
      <p:guideLst>
        <p:guide orient="horz" pos="1175"/>
        <p:guide pos="91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A592EF67-B42F-439D-BCB2-71232BF5B9D7}" type="datetimeFigureOut">
              <a:rPr lang="en-US"/>
              <a:pPr>
                <a:defRPr/>
              </a:pPr>
              <a:t>3/8/2011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C1065CF1-1671-4619-B3A9-3DF7EF86A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065CF1-1671-4619-B3A9-3DF7EF86A50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1463675" y="6492875"/>
            <a:ext cx="7680325" cy="365125"/>
            <a:chOff x="1463040" y="6098540"/>
            <a:chExt cx="7680960" cy="365760"/>
          </a:xfrm>
        </p:grpSpPr>
        <p:sp>
          <p:nvSpPr>
            <p:cNvPr id="5" name="Rectangle 8"/>
            <p:cNvSpPr/>
            <p:nvPr userDrawn="1"/>
          </p:nvSpPr>
          <p:spPr>
            <a:xfrm>
              <a:off x="1463040" y="6098540"/>
              <a:ext cx="365155" cy="365760"/>
            </a:xfrm>
            <a:prstGeom prst="rect">
              <a:avLst/>
            </a:prstGeom>
            <a:solidFill>
              <a:srgbClr val="F8A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6" name="Rectangle 9"/>
            <p:cNvSpPr/>
            <p:nvPr userDrawn="1"/>
          </p:nvSpPr>
          <p:spPr>
            <a:xfrm>
              <a:off x="1828195" y="6098540"/>
              <a:ext cx="1828951" cy="365760"/>
            </a:xfrm>
            <a:prstGeom prst="rect">
              <a:avLst/>
            </a:prstGeom>
            <a:solidFill>
              <a:srgbClr val="B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" name="Rectangle 10"/>
            <p:cNvSpPr/>
            <p:nvPr userDrawn="1"/>
          </p:nvSpPr>
          <p:spPr>
            <a:xfrm>
              <a:off x="3657146" y="6098540"/>
              <a:ext cx="1828951" cy="365760"/>
            </a:xfrm>
            <a:prstGeom prst="rect">
              <a:avLst/>
            </a:prstGeom>
            <a:solidFill>
              <a:srgbClr val="C1C1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Rectangle 11"/>
            <p:cNvSpPr/>
            <p:nvPr userDrawn="1"/>
          </p:nvSpPr>
          <p:spPr>
            <a:xfrm>
              <a:off x="5486098" y="6098540"/>
              <a:ext cx="1828951" cy="365760"/>
            </a:xfrm>
            <a:prstGeom prst="rect">
              <a:avLst/>
            </a:prstGeom>
            <a:solidFill>
              <a:srgbClr val="41414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Rectangle 12"/>
            <p:cNvSpPr/>
            <p:nvPr userDrawn="1"/>
          </p:nvSpPr>
          <p:spPr>
            <a:xfrm>
              <a:off x="7315049" y="6098540"/>
              <a:ext cx="1828951" cy="365760"/>
            </a:xfrm>
            <a:prstGeom prst="rect">
              <a:avLst/>
            </a:prstGeom>
            <a:solidFill>
              <a:srgbClr val="53535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Rectangle 13"/>
            <p:cNvSpPr/>
            <p:nvPr userDrawn="1"/>
          </p:nvSpPr>
          <p:spPr>
            <a:xfrm>
              <a:off x="6486305" y="6209858"/>
              <a:ext cx="138124" cy="136762"/>
            </a:xfrm>
            <a:prstGeom prst="rect">
              <a:avLst/>
            </a:prstGeom>
            <a:solidFill>
              <a:srgbClr val="F8A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Rectangle 14"/>
            <p:cNvSpPr/>
            <p:nvPr userDrawn="1"/>
          </p:nvSpPr>
          <p:spPr>
            <a:xfrm>
              <a:off x="6624430" y="6209858"/>
              <a:ext cx="136536" cy="136762"/>
            </a:xfrm>
            <a:prstGeom prst="rect">
              <a:avLst/>
            </a:prstGeom>
            <a:solidFill>
              <a:srgbClr val="C1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Rectangle 15"/>
            <p:cNvSpPr/>
            <p:nvPr userDrawn="1"/>
          </p:nvSpPr>
          <p:spPr>
            <a:xfrm>
              <a:off x="6760966" y="6209858"/>
              <a:ext cx="136536" cy="1367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Rectangle 16"/>
            <p:cNvSpPr/>
            <p:nvPr userDrawn="1"/>
          </p:nvSpPr>
          <p:spPr>
            <a:xfrm>
              <a:off x="6897502" y="6209858"/>
              <a:ext cx="138123" cy="1367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Rectangle 17"/>
            <p:cNvSpPr/>
            <p:nvPr userDrawn="1"/>
          </p:nvSpPr>
          <p:spPr>
            <a:xfrm>
              <a:off x="7035626" y="6209858"/>
              <a:ext cx="136536" cy="1367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5" name="L-Shape 18"/>
          <p:cNvSpPr/>
          <p:nvPr userDrawn="1"/>
        </p:nvSpPr>
        <p:spPr>
          <a:xfrm rot="5400000">
            <a:off x="3524250" y="2359025"/>
            <a:ext cx="1006475" cy="1006475"/>
          </a:xfrm>
          <a:prstGeom prst="corner">
            <a:avLst>
              <a:gd name="adj1" fmla="val 28574"/>
              <a:gd name="adj2" fmla="val 2937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6" name="Picture 20" descr="aerometric ppt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4250" y="2336800"/>
            <a:ext cx="222250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2170" y="2831980"/>
            <a:ext cx="4572000" cy="13716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12170" y="4472729"/>
            <a:ext cx="4572000" cy="1371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6">
                    <a:lumMod val="50000"/>
                  </a:schemeClr>
                </a:solidFill>
                <a:latin typeface="Abadi MT Condensed Light"/>
                <a:cs typeface="Abadi MT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1463675" y="6492875"/>
            <a:ext cx="7680325" cy="365125"/>
            <a:chOff x="1463040" y="6098540"/>
            <a:chExt cx="7680960" cy="365760"/>
          </a:xfrm>
        </p:grpSpPr>
        <p:sp>
          <p:nvSpPr>
            <p:cNvPr id="6" name="Rectangle 8"/>
            <p:cNvSpPr/>
            <p:nvPr userDrawn="1"/>
          </p:nvSpPr>
          <p:spPr>
            <a:xfrm>
              <a:off x="1463040" y="6098540"/>
              <a:ext cx="365155" cy="365760"/>
            </a:xfrm>
            <a:prstGeom prst="rect">
              <a:avLst/>
            </a:prstGeom>
            <a:solidFill>
              <a:srgbClr val="F8A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" name="Rectangle 9"/>
            <p:cNvSpPr/>
            <p:nvPr userDrawn="1"/>
          </p:nvSpPr>
          <p:spPr>
            <a:xfrm>
              <a:off x="1828195" y="6098540"/>
              <a:ext cx="1828951" cy="365760"/>
            </a:xfrm>
            <a:prstGeom prst="rect">
              <a:avLst/>
            </a:prstGeom>
            <a:solidFill>
              <a:srgbClr val="B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Rectangle 10"/>
            <p:cNvSpPr/>
            <p:nvPr userDrawn="1"/>
          </p:nvSpPr>
          <p:spPr>
            <a:xfrm>
              <a:off x="3657146" y="6098540"/>
              <a:ext cx="1828951" cy="365760"/>
            </a:xfrm>
            <a:prstGeom prst="rect">
              <a:avLst/>
            </a:prstGeom>
            <a:solidFill>
              <a:srgbClr val="C1C1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Rectangle 11"/>
            <p:cNvSpPr/>
            <p:nvPr userDrawn="1"/>
          </p:nvSpPr>
          <p:spPr>
            <a:xfrm>
              <a:off x="5486098" y="6098540"/>
              <a:ext cx="1828951" cy="365760"/>
            </a:xfrm>
            <a:prstGeom prst="rect">
              <a:avLst/>
            </a:prstGeom>
            <a:solidFill>
              <a:srgbClr val="41414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Rectangle 12"/>
            <p:cNvSpPr/>
            <p:nvPr userDrawn="1"/>
          </p:nvSpPr>
          <p:spPr>
            <a:xfrm>
              <a:off x="7315049" y="6098540"/>
              <a:ext cx="1828951" cy="365760"/>
            </a:xfrm>
            <a:prstGeom prst="rect">
              <a:avLst/>
            </a:prstGeom>
            <a:solidFill>
              <a:srgbClr val="53535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Rectangle 13"/>
            <p:cNvSpPr/>
            <p:nvPr userDrawn="1"/>
          </p:nvSpPr>
          <p:spPr>
            <a:xfrm>
              <a:off x="6486305" y="6209858"/>
              <a:ext cx="138124" cy="136762"/>
            </a:xfrm>
            <a:prstGeom prst="rect">
              <a:avLst/>
            </a:prstGeom>
            <a:solidFill>
              <a:srgbClr val="F8A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Rectangle 14"/>
            <p:cNvSpPr/>
            <p:nvPr userDrawn="1"/>
          </p:nvSpPr>
          <p:spPr>
            <a:xfrm>
              <a:off x="6624430" y="6209858"/>
              <a:ext cx="136536" cy="136762"/>
            </a:xfrm>
            <a:prstGeom prst="rect">
              <a:avLst/>
            </a:prstGeom>
            <a:solidFill>
              <a:srgbClr val="C1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Rectangle 15"/>
            <p:cNvSpPr/>
            <p:nvPr userDrawn="1"/>
          </p:nvSpPr>
          <p:spPr>
            <a:xfrm>
              <a:off x="6760966" y="6209858"/>
              <a:ext cx="136536" cy="1367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Rectangle 16"/>
            <p:cNvSpPr/>
            <p:nvPr userDrawn="1"/>
          </p:nvSpPr>
          <p:spPr>
            <a:xfrm>
              <a:off x="6897502" y="6209858"/>
              <a:ext cx="138123" cy="1367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Rectangle 17"/>
            <p:cNvSpPr/>
            <p:nvPr userDrawn="1"/>
          </p:nvSpPr>
          <p:spPr>
            <a:xfrm>
              <a:off x="7035626" y="6209858"/>
              <a:ext cx="136536" cy="1367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17" name="Group 11"/>
          <p:cNvGrpSpPr>
            <a:grpSpLocks/>
          </p:cNvGrpSpPr>
          <p:nvPr userDrawn="1"/>
        </p:nvGrpSpPr>
        <p:grpSpPr bwMode="auto">
          <a:xfrm>
            <a:off x="7185025" y="-3175"/>
            <a:ext cx="1958975" cy="6492875"/>
            <a:chOff x="7185025" y="-2540"/>
            <a:chExt cx="1958975" cy="6492240"/>
          </a:xfrm>
        </p:grpSpPr>
        <p:pic>
          <p:nvPicPr>
            <p:cNvPr id="18" name="Picture 7" descr="aerometric ppt logo on gray.png"/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315200" y="4660900"/>
              <a:ext cx="1828800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8"/>
            <p:cNvSpPr/>
            <p:nvPr userDrawn="1"/>
          </p:nvSpPr>
          <p:spPr>
            <a:xfrm>
              <a:off x="7315200" y="-2540"/>
              <a:ext cx="1828800" cy="4663619"/>
            </a:xfrm>
            <a:prstGeom prst="rect">
              <a:avLst/>
            </a:prstGeom>
            <a:solidFill>
              <a:srgbClr val="C3C3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L-Shape 10"/>
            <p:cNvSpPr/>
            <p:nvPr userDrawn="1"/>
          </p:nvSpPr>
          <p:spPr>
            <a:xfrm rot="5400000">
              <a:off x="7185047" y="2770529"/>
              <a:ext cx="457155" cy="457200"/>
            </a:xfrm>
            <a:prstGeom prst="corner">
              <a:avLst>
                <a:gd name="adj1" fmla="val 28574"/>
                <a:gd name="adj2" fmla="val 2937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86" y="274638"/>
            <a:ext cx="1554480" cy="1143000"/>
          </a:xfrm>
        </p:spPr>
        <p:txBody>
          <a:bodyPr>
            <a:normAutofit/>
          </a:bodyPr>
          <a:lstStyle>
            <a:lvl1pPr algn="l">
              <a:defRPr sz="160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6435436" cy="58515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40087" y="3016395"/>
            <a:ext cx="1554480" cy="731520"/>
          </a:xfrm>
        </p:spPr>
        <p:txBody>
          <a:bodyPr rtlCol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7"/>
          <p:cNvGrpSpPr>
            <a:grpSpLocks/>
          </p:cNvGrpSpPr>
          <p:nvPr userDrawn="1"/>
        </p:nvGrpSpPr>
        <p:grpSpPr bwMode="auto">
          <a:xfrm>
            <a:off x="1463675" y="6492875"/>
            <a:ext cx="7680325" cy="365125"/>
            <a:chOff x="1463040" y="6098540"/>
            <a:chExt cx="7680960" cy="365760"/>
          </a:xfrm>
        </p:grpSpPr>
        <p:sp>
          <p:nvSpPr>
            <p:cNvPr id="12" name="Rectangle 8"/>
            <p:cNvSpPr/>
            <p:nvPr userDrawn="1"/>
          </p:nvSpPr>
          <p:spPr>
            <a:xfrm>
              <a:off x="1463040" y="6098540"/>
              <a:ext cx="365155" cy="365760"/>
            </a:xfrm>
            <a:prstGeom prst="rect">
              <a:avLst/>
            </a:prstGeom>
            <a:solidFill>
              <a:srgbClr val="F8A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Rectangle 9"/>
            <p:cNvSpPr/>
            <p:nvPr userDrawn="1"/>
          </p:nvSpPr>
          <p:spPr>
            <a:xfrm>
              <a:off x="1828195" y="6098540"/>
              <a:ext cx="1828951" cy="365760"/>
            </a:xfrm>
            <a:prstGeom prst="rect">
              <a:avLst/>
            </a:prstGeom>
            <a:solidFill>
              <a:srgbClr val="B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Rectangle 10"/>
            <p:cNvSpPr/>
            <p:nvPr userDrawn="1"/>
          </p:nvSpPr>
          <p:spPr>
            <a:xfrm>
              <a:off x="3657146" y="6098540"/>
              <a:ext cx="1828951" cy="365760"/>
            </a:xfrm>
            <a:prstGeom prst="rect">
              <a:avLst/>
            </a:prstGeom>
            <a:solidFill>
              <a:srgbClr val="C1C1C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Rectangle 11"/>
            <p:cNvSpPr/>
            <p:nvPr userDrawn="1"/>
          </p:nvSpPr>
          <p:spPr>
            <a:xfrm>
              <a:off x="5486098" y="6098540"/>
              <a:ext cx="1828951" cy="365760"/>
            </a:xfrm>
            <a:prstGeom prst="rect">
              <a:avLst/>
            </a:prstGeom>
            <a:solidFill>
              <a:srgbClr val="41414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Rectangle 12"/>
            <p:cNvSpPr/>
            <p:nvPr userDrawn="1"/>
          </p:nvSpPr>
          <p:spPr>
            <a:xfrm>
              <a:off x="7315049" y="6098540"/>
              <a:ext cx="1828951" cy="365760"/>
            </a:xfrm>
            <a:prstGeom prst="rect">
              <a:avLst/>
            </a:prstGeom>
            <a:solidFill>
              <a:srgbClr val="53535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Rectangle 13"/>
            <p:cNvSpPr/>
            <p:nvPr userDrawn="1"/>
          </p:nvSpPr>
          <p:spPr>
            <a:xfrm>
              <a:off x="6486305" y="6209858"/>
              <a:ext cx="138124" cy="136762"/>
            </a:xfrm>
            <a:prstGeom prst="rect">
              <a:avLst/>
            </a:prstGeom>
            <a:solidFill>
              <a:srgbClr val="F8A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Rectangle 14"/>
            <p:cNvSpPr/>
            <p:nvPr userDrawn="1"/>
          </p:nvSpPr>
          <p:spPr>
            <a:xfrm>
              <a:off x="6624430" y="6209858"/>
              <a:ext cx="136536" cy="136762"/>
            </a:xfrm>
            <a:prstGeom prst="rect">
              <a:avLst/>
            </a:prstGeom>
            <a:solidFill>
              <a:srgbClr val="C1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Rectangle 15"/>
            <p:cNvSpPr/>
            <p:nvPr userDrawn="1"/>
          </p:nvSpPr>
          <p:spPr>
            <a:xfrm>
              <a:off x="6760966" y="6209858"/>
              <a:ext cx="136536" cy="1367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Rectangle 16"/>
            <p:cNvSpPr/>
            <p:nvPr userDrawn="1"/>
          </p:nvSpPr>
          <p:spPr>
            <a:xfrm>
              <a:off x="6897502" y="6209858"/>
              <a:ext cx="138123" cy="1367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Rectangle 17"/>
            <p:cNvSpPr/>
            <p:nvPr userDrawn="1"/>
          </p:nvSpPr>
          <p:spPr>
            <a:xfrm>
              <a:off x="7035626" y="6209858"/>
              <a:ext cx="136536" cy="1367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2" name="L-Shape 7"/>
          <p:cNvSpPr/>
          <p:nvPr userDrawn="1"/>
        </p:nvSpPr>
        <p:spPr>
          <a:xfrm rot="5400000">
            <a:off x="765175" y="1323975"/>
            <a:ext cx="457200" cy="457200"/>
          </a:xfrm>
          <a:prstGeom prst="corner">
            <a:avLst>
              <a:gd name="adj1" fmla="val 28574"/>
              <a:gd name="adj2" fmla="val 29379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L-Shape 8"/>
          <p:cNvSpPr/>
          <p:nvPr userDrawn="1"/>
        </p:nvSpPr>
        <p:spPr>
          <a:xfrm rot="5400000">
            <a:off x="3484563" y="1323975"/>
            <a:ext cx="457200" cy="457200"/>
          </a:xfrm>
          <a:prstGeom prst="corner">
            <a:avLst>
              <a:gd name="adj1" fmla="val 28574"/>
              <a:gd name="adj2" fmla="val 2937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L-Shape 11"/>
          <p:cNvSpPr/>
          <p:nvPr userDrawn="1"/>
        </p:nvSpPr>
        <p:spPr>
          <a:xfrm rot="5400000">
            <a:off x="6178550" y="1323975"/>
            <a:ext cx="457200" cy="457200"/>
          </a:xfrm>
          <a:prstGeom prst="corner">
            <a:avLst>
              <a:gd name="adj1" fmla="val 28574"/>
              <a:gd name="adj2" fmla="val 29379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724" y="1432389"/>
            <a:ext cx="2377440" cy="639762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  <a:latin typeface="Abadi MT Condensed Light"/>
                <a:cs typeface="Abadi MT Condensed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3724" y="2077079"/>
            <a:ext cx="2377440" cy="4339376"/>
          </a:xfrm>
        </p:spPr>
        <p:txBody>
          <a:bodyPr>
            <a:normAutofit/>
          </a:bodyPr>
          <a:lstStyle>
            <a:lvl1pPr marL="171450" indent="-171450">
              <a:defRPr sz="1800"/>
            </a:lvl1pPr>
            <a:lvl2pPr marL="344488" indent="-171450">
              <a:defRPr sz="1600"/>
            </a:lvl2pPr>
            <a:lvl3pPr marL="515938" indent="-120650">
              <a:defRPr sz="1400"/>
            </a:lvl3pPr>
            <a:lvl4pPr marL="635000" indent="-117475" defTabSz="-658813">
              <a:defRPr sz="1200"/>
            </a:lvl4pPr>
            <a:lvl5pPr marL="741363" indent="-109538"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17345" y="1432389"/>
            <a:ext cx="2377440" cy="639762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  <a:latin typeface="Abadi MT Condensed Light"/>
                <a:cs typeface="Abadi MT Condensed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17345" y="2077079"/>
            <a:ext cx="2377440" cy="4339376"/>
          </a:xfrm>
        </p:spPr>
        <p:txBody>
          <a:bodyPr>
            <a:normAutofit/>
          </a:bodyPr>
          <a:lstStyle>
            <a:lvl1pPr marL="171450" indent="-171450">
              <a:defRPr sz="1800"/>
            </a:lvl1pPr>
            <a:lvl2pPr marL="344488" indent="-171450">
              <a:defRPr sz="1600"/>
            </a:lvl2pPr>
            <a:lvl3pPr marL="515938" indent="-120650" defTabSz="396875">
              <a:defRPr sz="1400"/>
            </a:lvl3pPr>
            <a:lvl4pPr marL="635000" indent="-117475" defTabSz="455613">
              <a:defRPr sz="1200"/>
            </a:lvl4pPr>
            <a:lvl5pPr marL="741363" indent="-109538"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11837" y="1432389"/>
            <a:ext cx="2377440" cy="639762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  <a:latin typeface="Abadi MT Condensed Light"/>
                <a:cs typeface="Abadi MT Condensed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1"/>
          </p:nvPr>
        </p:nvSpPr>
        <p:spPr>
          <a:xfrm>
            <a:off x="6311837" y="2077079"/>
            <a:ext cx="2377440" cy="4339376"/>
          </a:xfrm>
        </p:spPr>
        <p:txBody>
          <a:bodyPr>
            <a:normAutofit/>
          </a:bodyPr>
          <a:lstStyle>
            <a:lvl1pPr marL="171450" indent="-171450">
              <a:defRPr sz="1800"/>
            </a:lvl1pPr>
            <a:lvl2pPr marL="344488" indent="-171450">
              <a:defRPr sz="1600"/>
            </a:lvl2pPr>
            <a:lvl3pPr marL="515938" indent="-120650">
              <a:defRPr sz="1400"/>
            </a:lvl3pPr>
            <a:lvl4pPr marL="687388" indent="-117475">
              <a:defRPr sz="1200"/>
            </a:lvl4pPr>
            <a:lvl5pPr marL="793750" indent="-109538"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badi MT Condensed Light"/>
          <a:ea typeface="Abadi MT Condensed Light"/>
          <a:cs typeface="Abadi MT Condensed Light"/>
        </a:defRPr>
      </a:lvl9pPr>
    </p:titleStyle>
    <p:bodyStyle>
      <a:lvl1pPr marL="280988" indent="-280988" algn="l" defTabSz="457200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73088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4625" algn="l" defTabSz="457200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223838" algn="l" defTabSz="457200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146175" indent="-171450" algn="l" defTabSz="457200" rtl="0" eaLnBrk="0" fontAlgn="base" hangingPunct="0">
        <a:spcBef>
          <a:spcPct val="20000"/>
        </a:spcBef>
        <a:spcAft>
          <a:spcPct val="0"/>
        </a:spcAft>
        <a:buClr>
          <a:srgbClr val="7D7D7D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2"/>
          <p:cNvSpPr>
            <a:spLocks noGrp="1"/>
          </p:cNvSpPr>
          <p:nvPr>
            <p:ph type="ctrTitle"/>
          </p:nvPr>
        </p:nvSpPr>
        <p:spPr>
          <a:xfrm>
            <a:off x="4011613" y="2832100"/>
            <a:ext cx="4572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Alaska Statewide Orthoimagery Program Overview </a:t>
            </a:r>
          </a:p>
        </p:txBody>
      </p:sp>
      <p:sp>
        <p:nvSpPr>
          <p:cNvPr id="6146" name="Subtitle 3"/>
          <p:cNvSpPr>
            <a:spLocks noGrp="1"/>
          </p:cNvSpPr>
          <p:nvPr>
            <p:ph type="subTitle" idx="1"/>
          </p:nvPr>
        </p:nvSpPr>
        <p:spPr>
          <a:xfrm>
            <a:off x="4011613" y="4471988"/>
            <a:ext cx="4572000" cy="1371600"/>
          </a:xfrm>
        </p:spPr>
        <p:txBody>
          <a:bodyPr/>
          <a:lstStyle/>
          <a:p>
            <a:pPr eaLnBrk="1" hangingPunct="1"/>
            <a:endParaRPr lang="en-US" smtClean="0">
              <a:solidFill>
                <a:srgbClr val="3F3F3F"/>
              </a:solidFill>
              <a:ea typeface="Abadi MT Condensed Light"/>
            </a:endParaRPr>
          </a:p>
          <a:p>
            <a:pPr eaLnBrk="1" hangingPunct="1"/>
            <a:r>
              <a:rPr lang="en-US" smtClean="0">
                <a:solidFill>
                  <a:srgbClr val="3F3F3F"/>
                </a:solidFill>
                <a:ea typeface="Abadi MT Condensed Light"/>
              </a:rPr>
              <a:t>TONY FOLLETT</a:t>
            </a:r>
          </a:p>
          <a:p>
            <a:pPr eaLnBrk="1" hangingPunct="1"/>
            <a:r>
              <a:rPr lang="en-US" sz="1400" smtClean="0">
                <a:solidFill>
                  <a:srgbClr val="3F3F3F"/>
                </a:solidFill>
                <a:ea typeface="Abadi MT Condensed Light"/>
              </a:rPr>
              <a:t>FEBRUARY 24, 2011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65100" y="2044700"/>
            <a:ext cx="7029450" cy="3865563"/>
          </a:xfrm>
        </p:spPr>
      </p:pic>
      <p:sp>
        <p:nvSpPr>
          <p:cNvPr id="7169" name="Rectangle 2"/>
          <p:cNvSpPr>
            <a:spLocks noGrp="1"/>
          </p:cNvSpPr>
          <p:nvPr>
            <p:ph type="title" idx="4294967295"/>
          </p:nvPr>
        </p:nvSpPr>
        <p:spPr>
          <a:xfrm>
            <a:off x="280988" y="274638"/>
            <a:ext cx="6913562" cy="1143000"/>
          </a:xfrm>
        </p:spPr>
        <p:txBody>
          <a:bodyPr/>
          <a:lstStyle/>
          <a:p>
            <a:r>
              <a:rPr lang="en-US" sz="2800" smtClean="0"/>
              <a:t>Rufus H. Sargent, topographer at work near cairn on station XLVIII, Southwestern Alaska region. July 31, 1914.</a:t>
            </a:r>
            <a:r>
              <a:rPr lang="en-US" sz="32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81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smtClean="0"/>
              <a:t>Orthoimagery Team</a:t>
            </a:r>
          </a:p>
          <a:p>
            <a:r>
              <a:rPr lang="en-US" b="1" smtClean="0"/>
              <a:t>Contract Scope</a:t>
            </a:r>
          </a:p>
          <a:p>
            <a:r>
              <a:rPr lang="en-US" b="1" smtClean="0"/>
              <a:t>Workflow</a:t>
            </a:r>
          </a:p>
          <a:p>
            <a:r>
              <a:rPr lang="en-US" b="1" smtClean="0"/>
              <a:t>Challenges</a:t>
            </a:r>
          </a:p>
          <a:p>
            <a:r>
              <a:rPr lang="en-US" b="1" smtClean="0"/>
              <a:t>QA / QC</a:t>
            </a:r>
          </a:p>
          <a:p>
            <a:r>
              <a:rPr lang="en-US" b="1" smtClean="0"/>
              <a:t>Examples</a:t>
            </a:r>
          </a:p>
          <a:p>
            <a:r>
              <a:rPr lang="en-US" b="1" smtClean="0"/>
              <a:t>Destination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535988" cy="1143000"/>
          </a:xfrm>
        </p:spPr>
        <p:txBody>
          <a:bodyPr/>
          <a:lstStyle/>
          <a:p>
            <a:r>
              <a:rPr lang="en-US" sz="3200" smtClean="0"/>
              <a:t>Alaska Statewide Digital Orthoimagery Team </a:t>
            </a:r>
          </a:p>
        </p:txBody>
      </p:sp>
      <p:pic>
        <p:nvPicPr>
          <p:cNvPr id="9218" name="Picture 9" descr="Logo o_square c_rgb b_g s_600w tag.png"/>
          <p:cNvPicPr>
            <a:picLocks noGrp="1" noChangeAspect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52438" y="1108075"/>
            <a:ext cx="2419350" cy="2419350"/>
          </a:xfrm>
        </p:spPr>
      </p:pic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525" y="3844925"/>
            <a:ext cx="7148513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0350" y="5008563"/>
            <a:ext cx="319087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73538" y="5070475"/>
            <a:ext cx="25622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9300" y="2535238"/>
            <a:ext cx="33258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b="1" smtClean="0"/>
              <a:t>Assignment</a:t>
            </a:r>
            <a:r>
              <a:rPr lang="en-US" sz="3200" smtClean="0"/>
              <a:t>: Provide satellite-based 1:24,000 orthoimagery of entire state</a:t>
            </a:r>
          </a:p>
        </p:txBody>
      </p:sp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3" y="1546225"/>
            <a:ext cx="6781800" cy="484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54000"/>
            <a:ext cx="8229600" cy="1143000"/>
          </a:xfrm>
        </p:spPr>
        <p:txBody>
          <a:bodyPr/>
          <a:lstStyle/>
          <a:p>
            <a:r>
              <a:rPr lang="en-US" smtClean="0"/>
              <a:t>Geographic Area</a:t>
            </a:r>
          </a:p>
        </p:txBody>
      </p:sp>
      <p:sp>
        <p:nvSpPr>
          <p:cNvPr id="11266" name="Rectangle 3"/>
          <p:cNvSpPr>
            <a:spLocks noGrp="1"/>
          </p:cNvSpPr>
          <p:nvPr>
            <p:ph type="body" idx="4294967295"/>
          </p:nvPr>
        </p:nvSpPr>
        <p:spPr>
          <a:xfrm>
            <a:off x="511175" y="1206500"/>
            <a:ext cx="8229600" cy="1008063"/>
          </a:xfrm>
        </p:spPr>
        <p:txBody>
          <a:bodyPr/>
          <a:lstStyle/>
          <a:p>
            <a:r>
              <a:rPr lang="en-US" sz="2400" smtClean="0"/>
              <a:t>1,561,622 sq km including 1-km buffer</a:t>
            </a:r>
          </a:p>
          <a:p>
            <a:r>
              <a:rPr lang="en-US" sz="2400" smtClean="0"/>
              <a:t>4,608 tiles, 20K x 20K meters, 8K x 8K 2.5m pixels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9338" y="2154238"/>
            <a:ext cx="5238750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Deliverables</a:t>
            </a:r>
          </a:p>
        </p:txBody>
      </p:sp>
      <p:sp>
        <p:nvSpPr>
          <p:cNvPr id="12290" name="Rectangle 3"/>
          <p:cNvSpPr>
            <a:spLocks noGrp="1"/>
          </p:cNvSpPr>
          <p:nvPr>
            <p:ph type="body" idx="4294967295"/>
          </p:nvPr>
        </p:nvSpPr>
        <p:spPr>
          <a:xfrm>
            <a:off x="0" y="1555750"/>
            <a:ext cx="8229600" cy="4525963"/>
          </a:xfrm>
        </p:spPr>
        <p:txBody>
          <a:bodyPr/>
          <a:lstStyle/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Project management plan including team organizational initiatives</a:t>
            </a:r>
          </a:p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Source imagery and metadata</a:t>
            </a:r>
          </a:p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Orthomosaic imagery tiles, natural color &amp; panchromatic with metadata</a:t>
            </a:r>
          </a:p>
          <a:p>
            <a:pPr marL="1600200" lvl="3" indent="-228600">
              <a:buFont typeface="Wingdings" pitchFamily="2" charset="2"/>
              <a:buAutoNum type="alphaLcPeriod"/>
            </a:pPr>
            <a:r>
              <a:rPr lang="en-US" sz="1600" smtClean="0"/>
              <a:t>DEM</a:t>
            </a:r>
          </a:p>
          <a:p>
            <a:pPr marL="1600200" lvl="3" indent="-228600">
              <a:buFont typeface="Wingdings" pitchFamily="2" charset="2"/>
              <a:buAutoNum type="alphaLcPeriod"/>
            </a:pPr>
            <a:r>
              <a:rPr lang="en-US" sz="1600" smtClean="0"/>
              <a:t>AT results</a:t>
            </a:r>
          </a:p>
          <a:p>
            <a:pPr marL="1600200" lvl="3" indent="-228600">
              <a:buFont typeface="Wingdings" pitchFamily="2" charset="2"/>
              <a:buAutoNum type="alphaLcPeriod"/>
            </a:pPr>
            <a:r>
              <a:rPr lang="en-US" sz="1600" smtClean="0"/>
              <a:t>Natural color data</a:t>
            </a:r>
          </a:p>
          <a:p>
            <a:pPr marL="1600200" lvl="3" indent="-228600">
              <a:buFont typeface="Wingdings" pitchFamily="2" charset="2"/>
              <a:buAutoNum type="alphaLcPeriod"/>
            </a:pPr>
            <a:r>
              <a:rPr lang="en-US" sz="1600" smtClean="0"/>
              <a:t>Panchromatic data</a:t>
            </a:r>
          </a:p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Orthomosaic imagery tiles, color infra-red with metadata</a:t>
            </a:r>
          </a:p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Project horizontal and vertical control</a:t>
            </a:r>
          </a:p>
          <a:p>
            <a:pPr marL="1600200" lvl="3" indent="-228600">
              <a:buFont typeface="Wingdings" pitchFamily="2" charset="2"/>
              <a:buAutoNum type="alphaLcPeriod"/>
            </a:pPr>
            <a:r>
              <a:rPr lang="en-US" sz="1600" smtClean="0"/>
              <a:t>Existing control</a:t>
            </a:r>
          </a:p>
          <a:p>
            <a:pPr marL="1600200" lvl="3" indent="-228600">
              <a:buFont typeface="Wingdings" pitchFamily="2" charset="2"/>
              <a:buAutoNum type="alphaLcPeriod"/>
            </a:pPr>
            <a:r>
              <a:rPr lang="en-US" sz="1600" smtClean="0"/>
              <a:t>Newly acquired control</a:t>
            </a:r>
          </a:p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QA / QC reports</a:t>
            </a:r>
          </a:p>
          <a:p>
            <a:pPr marL="742950" lvl="1" indent="-285750">
              <a:buFont typeface="Wingdings" pitchFamily="2" charset="2"/>
              <a:buAutoNum type="arabicPeriod"/>
            </a:pPr>
            <a:r>
              <a:rPr lang="en-US" sz="2000" smtClean="0"/>
              <a:t>Production files</a:t>
            </a:r>
          </a:p>
          <a:p>
            <a:pPr marL="2171700" lvl="4" indent="-342900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Standards</a:t>
            </a:r>
          </a:p>
        </p:txBody>
      </p:sp>
      <p:sp>
        <p:nvSpPr>
          <p:cNvPr id="13314" name="Rectangle 3"/>
          <p:cNvSpPr>
            <a:spLocks noGrp="1"/>
          </p:cNvSpPr>
          <p:nvPr>
            <p:ph type="body" idx="4294967295"/>
          </p:nvPr>
        </p:nvSpPr>
        <p:spPr>
          <a:xfrm>
            <a:off x="0" y="1492250"/>
            <a:ext cx="8229600" cy="4525963"/>
          </a:xfrm>
        </p:spPr>
        <p:txBody>
          <a:bodyPr/>
          <a:lstStyle/>
          <a:p>
            <a:pPr marL="979488" lvl="2" indent="-412750"/>
            <a:r>
              <a:rPr lang="en-US" sz="2800" b="1" dirty="0" smtClean="0"/>
              <a:t>Projection</a:t>
            </a:r>
          </a:p>
          <a:p>
            <a:pPr marL="2057400" lvl="4" indent="-228600"/>
            <a:r>
              <a:rPr lang="en-US" sz="2400" dirty="0" smtClean="0"/>
              <a:t>Albers Equal Area Conic Projection</a:t>
            </a:r>
          </a:p>
          <a:p>
            <a:pPr marL="979488" lvl="2" indent="-412750"/>
            <a:r>
              <a:rPr lang="en-US" sz="2800" b="1" dirty="0" err="1" smtClean="0"/>
              <a:t>Datums</a:t>
            </a:r>
            <a:endParaRPr lang="en-US" sz="2800" b="1" dirty="0" smtClean="0"/>
          </a:p>
          <a:p>
            <a:pPr marL="2057400" lvl="4" indent="-228600"/>
            <a:r>
              <a:rPr lang="en-US" sz="2400" dirty="0" smtClean="0"/>
              <a:t>NAD83 CORS96 Epoch 2003</a:t>
            </a:r>
          </a:p>
          <a:p>
            <a:pPr marL="2057400" lvl="4" indent="-228600"/>
            <a:r>
              <a:rPr lang="en-US" sz="2400" smtClean="0"/>
              <a:t>NAVD88 </a:t>
            </a:r>
            <a:r>
              <a:rPr lang="en-US" sz="2400" smtClean="0"/>
              <a:t>Geoid09-Alaska</a:t>
            </a:r>
            <a:endParaRPr lang="en-US" sz="2400" smtClean="0"/>
          </a:p>
          <a:p>
            <a:pPr marL="979488" lvl="2" indent="-412750"/>
            <a:r>
              <a:rPr lang="en-US" sz="2800" b="1" dirty="0" smtClean="0"/>
              <a:t>Accuracy</a:t>
            </a:r>
          </a:p>
          <a:p>
            <a:pPr marL="2057400" lvl="4" indent="-228600"/>
            <a:r>
              <a:rPr lang="en-US" sz="2400" dirty="0" smtClean="0"/>
              <a:t>NMAS, CE90  40 feet (12.2m)</a:t>
            </a:r>
          </a:p>
          <a:p>
            <a:pPr marL="979488" lvl="2" indent="-412750"/>
            <a:r>
              <a:rPr lang="en-US" sz="2800" b="1" dirty="0" smtClean="0"/>
              <a:t>Cloud cover</a:t>
            </a:r>
          </a:p>
          <a:p>
            <a:pPr marL="2057400" lvl="4" indent="-228600"/>
            <a:r>
              <a:rPr lang="en-US" sz="2400" dirty="0" smtClean="0"/>
              <a:t>&lt; 10% per Spot satellite scene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Schedule</a:t>
            </a:r>
          </a:p>
        </p:txBody>
      </p:sp>
      <p:sp>
        <p:nvSpPr>
          <p:cNvPr id="14338" name="Rectangle 3"/>
          <p:cNvSpPr>
            <a:spLocks noGrp="1"/>
          </p:cNvSpPr>
          <p:nvPr>
            <p:ph type="body" idx="4294967295"/>
          </p:nvPr>
        </p:nvSpPr>
        <p:spPr>
          <a:xfrm>
            <a:off x="506413" y="1074738"/>
            <a:ext cx="7380287" cy="5343525"/>
          </a:xfrm>
        </p:spPr>
        <p:txBody>
          <a:bodyPr/>
          <a:lstStyle/>
          <a:p>
            <a:r>
              <a:rPr lang="en-US" sz="2400" b="1" smtClean="0"/>
              <a:t>Start</a:t>
            </a:r>
            <a:r>
              <a:rPr lang="en-US" sz="2400" smtClean="0"/>
              <a:t> </a:t>
            </a:r>
          </a:p>
          <a:p>
            <a:pPr marL="742950" lvl="1" indent="-285750"/>
            <a:r>
              <a:rPr lang="en-US" sz="2000" smtClean="0"/>
              <a:t>Aug 5, 2010</a:t>
            </a:r>
          </a:p>
          <a:p>
            <a:r>
              <a:rPr lang="en-US" sz="2400" b="1" smtClean="0"/>
              <a:t>Project Management Plan</a:t>
            </a:r>
          </a:p>
          <a:p>
            <a:pPr marL="742950" lvl="1" indent="-285750"/>
            <a:r>
              <a:rPr lang="en-US" sz="2000" smtClean="0"/>
              <a:t>2</a:t>
            </a:r>
            <a:r>
              <a:rPr lang="en-US" sz="2000" baseline="30000" smtClean="0"/>
              <a:t>nd</a:t>
            </a:r>
            <a:r>
              <a:rPr lang="en-US" sz="2000" smtClean="0"/>
              <a:t> version April 30</a:t>
            </a:r>
          </a:p>
          <a:p>
            <a:r>
              <a:rPr lang="en-US" sz="2400" b="1" smtClean="0"/>
              <a:t>Pilot Project</a:t>
            </a:r>
          </a:p>
          <a:p>
            <a:pPr marL="742950" lvl="1" indent="-285750"/>
            <a:r>
              <a:rPr lang="en-US" sz="2000" smtClean="0"/>
              <a:t>complete</a:t>
            </a:r>
          </a:p>
          <a:p>
            <a:r>
              <a:rPr lang="en-US" sz="2400" b="1" smtClean="0"/>
              <a:t>Source Imagery &amp; Metadata</a:t>
            </a:r>
          </a:p>
          <a:p>
            <a:pPr marL="742950" lvl="1" indent="-285750"/>
            <a:r>
              <a:rPr lang="en-US" sz="2000" smtClean="0"/>
              <a:t>10 working days after collection</a:t>
            </a:r>
          </a:p>
          <a:p>
            <a:r>
              <a:rPr lang="en-US" sz="2400" b="1" smtClean="0"/>
              <a:t>Orthomosaic imagery tiles &amp; supporting information</a:t>
            </a:r>
          </a:p>
          <a:p>
            <a:pPr marL="742950" lvl="1" indent="-285750"/>
            <a:r>
              <a:rPr lang="en-US" sz="2000" smtClean="0"/>
              <a:t>Apr 30, 2011, Feb 28 2012, 2013, 2014</a:t>
            </a:r>
          </a:p>
          <a:p>
            <a:r>
              <a:rPr lang="en-US" b="1" smtClean="0"/>
              <a:t>Project completion</a:t>
            </a:r>
          </a:p>
          <a:p>
            <a:pPr marL="742950" lvl="1" indent="-285750"/>
            <a:r>
              <a:rPr lang="en-US" sz="2000" smtClean="0"/>
              <a:t>June 30,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Workflow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4294967295"/>
          </p:nvPr>
        </p:nvSpPr>
        <p:spPr>
          <a:xfrm>
            <a:off x="438150" y="14224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u="sng" smtClean="0"/>
              <a:t>Imagery:</a:t>
            </a:r>
            <a:r>
              <a:rPr lang="en-US" smtClean="0"/>
              <a:t> Astrium to SDMI, Fugro, AeroMetric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b="1" u="sng" smtClean="0"/>
              <a:t>Control:</a:t>
            </a:r>
            <a:r>
              <a:rPr lang="en-US" smtClean="0"/>
              <a:t> AeroMetric to Fugro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b="1" u="sng" smtClean="0"/>
              <a:t>DEMs:</a:t>
            </a:r>
            <a:r>
              <a:rPr lang="en-US" smtClean="0"/>
              <a:t> AeroMetric to Fugro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b="1" u="sng" smtClean="0"/>
              <a:t>AT results &amp; orthomosaics:</a:t>
            </a:r>
            <a:r>
              <a:rPr lang="en-US" smtClean="0"/>
              <a:t> Fugro to AeroMetric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b="1" u="sng" smtClean="0"/>
              <a:t>Deliverables:</a:t>
            </a:r>
            <a:r>
              <a:rPr lang="en-US" smtClean="0"/>
              <a:t> AeroMetric to SDMI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smtClean="0"/>
              <a:t>Web enabled production </a:t>
            </a:r>
            <a:br>
              <a:rPr lang="en-US" sz="3200" smtClean="0"/>
            </a:br>
            <a:r>
              <a:rPr lang="en-US" sz="3200" smtClean="0"/>
              <a:t>tracking system</a:t>
            </a:r>
          </a:p>
        </p:txBody>
      </p:sp>
      <p:pic>
        <p:nvPicPr>
          <p:cNvPr id="16386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" y="1417638"/>
            <a:ext cx="8794750" cy="4837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Production Blocks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88" y="1166813"/>
            <a:ext cx="6589712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Production Block – pilot area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1092200"/>
            <a:ext cx="369887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3863" y="1430338"/>
            <a:ext cx="25146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Imagery Collection</a:t>
            </a:r>
          </a:p>
        </p:txBody>
      </p:sp>
      <p:pic>
        <p:nvPicPr>
          <p:cNvPr id="19458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82588" y="1260475"/>
            <a:ext cx="6615112" cy="4968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Imagery Collection</a:t>
            </a:r>
          </a:p>
        </p:txBody>
      </p:sp>
      <p:pic>
        <p:nvPicPr>
          <p:cNvPr id="20482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85750" y="1320800"/>
            <a:ext cx="6557963" cy="48863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Minimizing Cloud Effect</a:t>
            </a:r>
          </a:p>
        </p:txBody>
      </p:sp>
      <p:pic>
        <p:nvPicPr>
          <p:cNvPr id="21506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027113" y="1458913"/>
            <a:ext cx="5964237" cy="4638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use of existing DEMS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2 arcsec NED                       5 m IFSAR</a:t>
            </a:r>
          </a:p>
        </p:txBody>
      </p:sp>
      <p:pic>
        <p:nvPicPr>
          <p:cNvPr id="22531" name="Picture 4" descr="Imagery &amp; DEMs 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7438"/>
            <a:ext cx="707866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" y="1752600"/>
            <a:ext cx="6916738" cy="385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use of existing DEMS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369888" y="121285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Yukon Flats – shaded relief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rgbClr val="F7A31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7A312"/>
                </a:solidFill>
              </a:rPr>
              <a:t>1/3 arcsec NED Nov/Dec 2010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7A312"/>
                </a:solidFill>
              </a:rPr>
              <a:t>from lidar       </a:t>
            </a:r>
          </a:p>
          <a:p>
            <a:pPr>
              <a:lnSpc>
                <a:spcPct val="90000"/>
              </a:lnSpc>
            </a:pPr>
            <a:endParaRPr lang="en-US" smtClean="0">
              <a:solidFill>
                <a:srgbClr val="F7A312"/>
              </a:solidFill>
            </a:endParaRPr>
          </a:p>
          <a:p>
            <a:pPr>
              <a:lnSpc>
                <a:spcPct val="90000"/>
              </a:lnSpc>
            </a:pPr>
            <a:endParaRPr lang="en-US" smtClean="0">
              <a:solidFill>
                <a:srgbClr val="F7A31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rgbClr val="F7A31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7A312"/>
                </a:solidFill>
              </a:rPr>
              <a:t>                                            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7A312"/>
                </a:solidFill>
              </a:rPr>
              <a:t>                                                     NED base data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use of existing control</a:t>
            </a:r>
          </a:p>
        </p:txBody>
      </p:sp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600" y="1082675"/>
            <a:ext cx="5119688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2865438" y="3160713"/>
            <a:ext cx="3919537" cy="31765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Challenges – use of existing control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8550" y="3754438"/>
            <a:ext cx="4138613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9825" y="890588"/>
            <a:ext cx="4122738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QA / QC Procedures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Control</a:t>
            </a:r>
          </a:p>
          <a:p>
            <a:r>
              <a:rPr lang="en-US" smtClean="0"/>
              <a:t>DEMs</a:t>
            </a:r>
          </a:p>
          <a:p>
            <a:r>
              <a:rPr lang="en-US" smtClean="0"/>
              <a:t>Orthomosaics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Control</a:t>
            </a:r>
          </a:p>
        </p:txBody>
      </p:sp>
      <p:pic>
        <p:nvPicPr>
          <p:cNvPr id="26626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958850" y="4037013"/>
            <a:ext cx="4170363" cy="2247900"/>
          </a:xfrm>
        </p:spPr>
      </p:pic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5838" y="1482725"/>
            <a:ext cx="4135437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Existing Merged DEM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692275"/>
            <a:ext cx="6796088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smtClean="0"/>
              <a:t>Vertical Analysis of NED DEM – </a:t>
            </a:r>
            <a:br>
              <a:rPr lang="en-US" sz="3200" smtClean="0"/>
            </a:br>
            <a:r>
              <a:rPr lang="en-US" sz="3200" smtClean="0"/>
              <a:t>FGDC Accuracy Spreadsheet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235075"/>
            <a:ext cx="4525963" cy="520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Accuracy Mask for DEMs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" y="1573213"/>
            <a:ext cx="6923088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Line 6"/>
          <p:cNvSpPr>
            <a:spLocks noChangeShapeType="1"/>
          </p:cNvSpPr>
          <p:nvPr/>
        </p:nvSpPr>
        <p:spPr bwMode="auto">
          <a:xfrm flipV="1">
            <a:off x="538163" y="1560513"/>
            <a:ext cx="2570162" cy="384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1" name="Line 7"/>
          <p:cNvSpPr>
            <a:spLocks noChangeShapeType="1"/>
          </p:cNvSpPr>
          <p:nvPr/>
        </p:nvSpPr>
        <p:spPr bwMode="auto">
          <a:xfrm>
            <a:off x="3108325" y="1570038"/>
            <a:ext cx="3990975" cy="299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Example Orthomosaic QC</a:t>
            </a:r>
          </a:p>
        </p:txBody>
      </p:sp>
      <p:sp>
        <p:nvSpPr>
          <p:cNvPr id="3072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14400"/>
            <a:ext cx="5030788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Example Orthomosaic QC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174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1263"/>
            <a:ext cx="4346575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863" y="3686175"/>
            <a:ext cx="25812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97275" y="1671638"/>
            <a:ext cx="343535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Example Deliverables</a:t>
            </a:r>
          </a:p>
        </p:txBody>
      </p:sp>
      <p:sp>
        <p:nvSpPr>
          <p:cNvPr id="32770" name="Rectangle 5"/>
          <p:cNvSpPr>
            <a:spLocks noGrp="1"/>
          </p:cNvSpPr>
          <p:nvPr>
            <p:ph type="body" idx="4294967295"/>
          </p:nvPr>
        </p:nvSpPr>
        <p:spPr>
          <a:xfrm>
            <a:off x="762000" y="1592263"/>
            <a:ext cx="2178050" cy="4213225"/>
          </a:xfrm>
        </p:spPr>
        <p:txBody>
          <a:bodyPr/>
          <a:lstStyle/>
          <a:p>
            <a:r>
              <a:rPr lang="en-US" sz="2400" smtClean="0"/>
              <a:t>CIR</a:t>
            </a:r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r>
              <a:rPr lang="en-US" sz="2400" smtClean="0"/>
              <a:t>Color</a:t>
            </a:r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r>
              <a:rPr lang="en-US" sz="2400" smtClean="0"/>
              <a:t>Panchromatic</a:t>
            </a:r>
          </a:p>
        </p:txBody>
      </p:sp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4188" y="1042988"/>
            <a:ext cx="31242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CIR Sample Histogram Balances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3795" name="Picture 4" descr="SDMI_Dillingham_CI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950" y="958850"/>
            <a:ext cx="4576763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" descr="SDMI_Dillingham_CI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975" y="3646488"/>
            <a:ext cx="4627563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Color Sample Histogram Balances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4819" name="Picture 4" descr="SDMI_Dillingham_RGB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650" y="984250"/>
            <a:ext cx="47498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5" descr="SDMI_Dillingham_RGB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" y="3702050"/>
            <a:ext cx="4770438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smtClean="0"/>
              <a:t>Panchromatic Sample Histogram Balances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5843" name="Picture 4" descr="SDMI_Dillingham_Gray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263" y="954088"/>
            <a:ext cx="4514850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5" descr="SDMI_Dillingham_Gray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463" y="3681413"/>
            <a:ext cx="4589462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Existing Control Record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6867" name="Picture 4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513" y="1390650"/>
            <a:ext cx="7246937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Existing Control Record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73188"/>
            <a:ext cx="736282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Deliverables Destination</a:t>
            </a:r>
          </a:p>
        </p:txBody>
      </p:sp>
      <p:pic>
        <p:nvPicPr>
          <p:cNvPr id="38914" name="Picture 1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17525" y="1438275"/>
            <a:ext cx="6559550" cy="3902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erometric">
      <a:dk1>
        <a:sysClr val="windowText" lastClr="000000"/>
      </a:dk1>
      <a:lt1>
        <a:sysClr val="window" lastClr="FFFFFF"/>
      </a:lt1>
      <a:dk2>
        <a:srgbClr val="262626"/>
      </a:dk2>
      <a:lt2>
        <a:srgbClr val="D4D4D4"/>
      </a:lt2>
      <a:accent1>
        <a:srgbClr val="EBA52F"/>
      </a:accent1>
      <a:accent2>
        <a:srgbClr val="A71D1A"/>
      </a:accent2>
      <a:accent3>
        <a:srgbClr val="70552A"/>
      </a:accent3>
      <a:accent4>
        <a:srgbClr val="A4B32C"/>
      </a:accent4>
      <a:accent5>
        <a:srgbClr val="3F947E"/>
      </a:accent5>
      <a:accent6>
        <a:srgbClr val="7D7D7D"/>
      </a:accent6>
      <a:hlink>
        <a:srgbClr val="755425"/>
      </a:hlink>
      <a:folHlink>
        <a:srgbClr val="9B8768"/>
      </a:folHlink>
    </a:clrScheme>
    <a:fontScheme name="Office Theme">
      <a:majorFont>
        <a:latin typeface="Abadi MT Condensed Light"/>
        <a:ea typeface="Abadi MT Condensed Light"/>
        <a:cs typeface="Abadi MT Condensed Light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6526</TotalTime>
  <Words>404</Words>
  <Application>Microsoft Office PowerPoint</Application>
  <PresentationFormat>On-screen Show (4:3)</PresentationFormat>
  <Paragraphs>144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Abadi MT Condensed Light</vt:lpstr>
      <vt:lpstr>Wingdings</vt:lpstr>
      <vt:lpstr>Arial Narrow</vt:lpstr>
      <vt:lpstr>Calibri</vt:lpstr>
      <vt:lpstr>Office Theme</vt:lpstr>
      <vt:lpstr>Alaska Statewide Orthoimagery Program Overview </vt:lpstr>
      <vt:lpstr>Rufus H. Sargent, topographer at work near cairn on station XLVIII, Southwestern Alaska region. July 31, 1914. </vt:lpstr>
      <vt:lpstr>Overview</vt:lpstr>
      <vt:lpstr>Alaska Statewide Digital Orthoimagery Team </vt:lpstr>
      <vt:lpstr>Assignment: Provide satellite-based 1:24,000 orthoimagery of entire state</vt:lpstr>
      <vt:lpstr>Geographic Area</vt:lpstr>
      <vt:lpstr>Deliverables</vt:lpstr>
      <vt:lpstr>Standards</vt:lpstr>
      <vt:lpstr>Schedule</vt:lpstr>
      <vt:lpstr>Workflow</vt:lpstr>
      <vt:lpstr>Web enabled production  tracking system</vt:lpstr>
      <vt:lpstr>Production Blocks</vt:lpstr>
      <vt:lpstr>Production Block – pilot area</vt:lpstr>
      <vt:lpstr>Challenges – Imagery Collection</vt:lpstr>
      <vt:lpstr>Challenges – Imagery Collection</vt:lpstr>
      <vt:lpstr>Challenges – Minimizing Cloud Effect</vt:lpstr>
      <vt:lpstr>Challenges – use of existing DEMS</vt:lpstr>
      <vt:lpstr>Challenges – use of existing DEMS</vt:lpstr>
      <vt:lpstr>Challenges – use of existing control</vt:lpstr>
      <vt:lpstr>Challenges – use of existing control</vt:lpstr>
      <vt:lpstr>QA / QC Procedures</vt:lpstr>
      <vt:lpstr>Control</vt:lpstr>
      <vt:lpstr>Existing Merged DEM</vt:lpstr>
      <vt:lpstr>Vertical Analysis of NED DEM –  FGDC Accuracy Spreadsheet</vt:lpstr>
      <vt:lpstr>Accuracy Mask for DEMs</vt:lpstr>
      <vt:lpstr>Example Orthomosaic QC</vt:lpstr>
      <vt:lpstr>Example Orthomosaic QC</vt:lpstr>
      <vt:lpstr>Example Deliverables</vt:lpstr>
      <vt:lpstr>CIR Sample Histogram Balances</vt:lpstr>
      <vt:lpstr>Color Sample Histogram Balances</vt:lpstr>
      <vt:lpstr>Panchromatic Sample Histogram Balances</vt:lpstr>
      <vt:lpstr>Existing Control Record</vt:lpstr>
      <vt:lpstr>Existing Control Record</vt:lpstr>
      <vt:lpstr>Deliverables Destination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Antonio MONTOYA</dc:creator>
  <cp:lastModifiedBy>Tom</cp:lastModifiedBy>
  <cp:revision>42</cp:revision>
  <dcterms:created xsi:type="dcterms:W3CDTF">2010-11-02T03:25:55Z</dcterms:created>
  <dcterms:modified xsi:type="dcterms:W3CDTF">2011-03-08T22:04:49Z</dcterms:modified>
</cp:coreProperties>
</file>