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tiff" ContentType="image/tiff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75" r:id="rId3"/>
    <p:sldId id="283" r:id="rId4"/>
    <p:sldId id="265" r:id="rId5"/>
    <p:sldId id="282" r:id="rId6"/>
    <p:sldId id="284" r:id="rId7"/>
    <p:sldId id="287" r:id="rId8"/>
    <p:sldId id="276" r:id="rId9"/>
    <p:sldId id="258" r:id="rId10"/>
    <p:sldId id="260" r:id="rId11"/>
    <p:sldId id="274" r:id="rId12"/>
    <p:sldId id="261" r:id="rId13"/>
    <p:sldId id="277" r:id="rId14"/>
    <p:sldId id="273" r:id="rId15"/>
    <p:sldId id="279" r:id="rId16"/>
    <p:sldId id="280" r:id="rId17"/>
    <p:sldId id="285" r:id="rId18"/>
    <p:sldId id="286" r:id="rId19"/>
  </p:sldIdLst>
  <p:sldSz cx="9144000" cy="6858000" type="screen4x3"/>
  <p:notesSz cx="6858000" cy="9144000"/>
  <p:defaultTextStyle>
    <a:defPPr>
      <a:defRPr lang="fr-FR"/>
    </a:defPPr>
    <a:lvl1pPr algn="l" rtl="0" fontAlgn="base">
      <a:lnSpc>
        <a:spcPct val="95000"/>
      </a:lnSpc>
      <a:spcBef>
        <a:spcPct val="0"/>
      </a:spcBef>
      <a:spcAft>
        <a:spcPct val="0"/>
      </a:spcAft>
      <a:defRPr sz="4000" kern="1200">
        <a:solidFill>
          <a:schemeClr val="bg1"/>
        </a:solidFill>
        <a:latin typeface="Arial" charset="0"/>
        <a:ea typeface="+mn-ea"/>
        <a:cs typeface="+mn-cs"/>
      </a:defRPr>
    </a:lvl1pPr>
    <a:lvl2pPr marL="457200" algn="l" rtl="0" fontAlgn="base">
      <a:lnSpc>
        <a:spcPct val="95000"/>
      </a:lnSpc>
      <a:spcBef>
        <a:spcPct val="0"/>
      </a:spcBef>
      <a:spcAft>
        <a:spcPct val="0"/>
      </a:spcAft>
      <a:defRPr sz="4000" kern="1200">
        <a:solidFill>
          <a:schemeClr val="bg1"/>
        </a:solidFill>
        <a:latin typeface="Arial" charset="0"/>
        <a:ea typeface="+mn-ea"/>
        <a:cs typeface="+mn-cs"/>
      </a:defRPr>
    </a:lvl2pPr>
    <a:lvl3pPr marL="914400" algn="l" rtl="0" fontAlgn="base">
      <a:lnSpc>
        <a:spcPct val="95000"/>
      </a:lnSpc>
      <a:spcBef>
        <a:spcPct val="0"/>
      </a:spcBef>
      <a:spcAft>
        <a:spcPct val="0"/>
      </a:spcAft>
      <a:defRPr sz="4000" kern="1200">
        <a:solidFill>
          <a:schemeClr val="bg1"/>
        </a:solidFill>
        <a:latin typeface="Arial" charset="0"/>
        <a:ea typeface="+mn-ea"/>
        <a:cs typeface="+mn-cs"/>
      </a:defRPr>
    </a:lvl3pPr>
    <a:lvl4pPr marL="1371600" algn="l" rtl="0" fontAlgn="base">
      <a:lnSpc>
        <a:spcPct val="95000"/>
      </a:lnSpc>
      <a:spcBef>
        <a:spcPct val="0"/>
      </a:spcBef>
      <a:spcAft>
        <a:spcPct val="0"/>
      </a:spcAft>
      <a:defRPr sz="4000" kern="1200">
        <a:solidFill>
          <a:schemeClr val="bg1"/>
        </a:solidFill>
        <a:latin typeface="Arial" charset="0"/>
        <a:ea typeface="+mn-ea"/>
        <a:cs typeface="+mn-cs"/>
      </a:defRPr>
    </a:lvl4pPr>
    <a:lvl5pPr marL="1828800" algn="l" rtl="0" fontAlgn="base">
      <a:lnSpc>
        <a:spcPct val="95000"/>
      </a:lnSpc>
      <a:spcBef>
        <a:spcPct val="0"/>
      </a:spcBef>
      <a:spcAft>
        <a:spcPct val="0"/>
      </a:spcAft>
      <a:defRPr sz="4000" kern="1200">
        <a:solidFill>
          <a:schemeClr val="bg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4000" kern="1200">
        <a:solidFill>
          <a:schemeClr val="bg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4000" kern="1200">
        <a:solidFill>
          <a:schemeClr val="bg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4000" kern="1200">
        <a:solidFill>
          <a:schemeClr val="bg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4000" kern="1200">
        <a:solidFill>
          <a:schemeClr val="bg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828" y="-30"/>
      </p:cViewPr>
      <p:guideLst>
        <p:guide orient="horz" pos="909"/>
        <p:guide orient="horz" pos="3748"/>
        <p:guide orient="horz" pos="4078"/>
        <p:guide pos="476"/>
        <p:guide pos="5284"/>
        <p:guide pos="22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alpha\users\hopwood\New\2011\Alaska_SDMI\2010_Summary%20_Info\2010%20Collection%20WorkSheet.xlsx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\\alpha\users\hopwood\New\2011\Alaska_SDMI\2010_Summary%20_Info\2010%20Collection%20WorkSheet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alpha\users\hopwood\New\2011\Alaska_SDMI\2010_Summary%20_Info\2010%20Collection%20WorkSheet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\\alpha\users\hopwood\New\2011\Alaska_SDMI\2010_Summary%20_Info\2010%20Collection%20WorkSheet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tx>
        <c:rich>
          <a:bodyPr/>
          <a:lstStyle/>
          <a:p>
            <a:pPr>
              <a:defRPr/>
            </a:pPr>
            <a:r>
              <a:rPr lang="en-US"/>
              <a:t>Data Acquired in 2010 by Month</a:t>
            </a:r>
          </a:p>
        </c:rich>
      </c:tx>
      <c:layout/>
    </c:title>
    <c:plotArea>
      <c:layout/>
      <c:barChart>
        <c:barDir val="col"/>
        <c:grouping val="clustered"/>
        <c:ser>
          <c:idx val="0"/>
          <c:order val="0"/>
          <c:tx>
            <c:strRef>
              <c:f>Sheet1!$C$2</c:f>
              <c:strCache>
                <c:ptCount val="1"/>
                <c:pt idx="0">
                  <c:v>Collected</c:v>
                </c:pt>
              </c:strCache>
            </c:strRef>
          </c:tx>
          <c:dLbls>
            <c:dLbl>
              <c:idx val="0"/>
              <c:layout>
                <c:manualLayout>
                  <c:x val="0"/>
                  <c:y val="-3.3500837520938041E-2"/>
                </c:manualLayout>
              </c:layout>
              <c:showVal val="1"/>
            </c:dLbl>
            <c:showVal val="1"/>
          </c:dLbls>
          <c:cat>
            <c:strRef>
              <c:f>Sheet1!$A$5:$A$9</c:f>
              <c:strCache>
                <c:ptCount val="5"/>
                <c:pt idx="0">
                  <c:v>May*</c:v>
                </c:pt>
                <c:pt idx="1">
                  <c:v>June</c:v>
                </c:pt>
                <c:pt idx="2">
                  <c:v>July</c:v>
                </c:pt>
                <c:pt idx="3">
                  <c:v>August</c:v>
                </c:pt>
                <c:pt idx="4">
                  <c:v>September</c:v>
                </c:pt>
              </c:strCache>
            </c:strRef>
          </c:cat>
          <c:val>
            <c:numRef>
              <c:f>Sheet1!$C$5:$C$9</c:f>
              <c:numCache>
                <c:formatCode>General</c:formatCode>
                <c:ptCount val="5"/>
                <c:pt idx="0">
                  <c:v>75</c:v>
                </c:pt>
                <c:pt idx="1">
                  <c:v>308</c:v>
                </c:pt>
                <c:pt idx="2">
                  <c:v>290</c:v>
                </c:pt>
                <c:pt idx="3">
                  <c:v>260</c:v>
                </c:pt>
                <c:pt idx="4">
                  <c:v>338</c:v>
                </c:pt>
              </c:numCache>
            </c:numRef>
          </c:val>
        </c:ser>
        <c:dLbls>
          <c:showVal val="1"/>
        </c:dLbls>
        <c:gapWidth val="75"/>
        <c:overlap val="-25"/>
        <c:axId val="63447424"/>
        <c:axId val="63448960"/>
      </c:barChart>
      <c:catAx>
        <c:axId val="63447424"/>
        <c:scaling>
          <c:orientation val="minMax"/>
        </c:scaling>
        <c:axPos val="b"/>
        <c:majorTickMark val="none"/>
        <c:tickLblPos val="nextTo"/>
        <c:crossAx val="63448960"/>
        <c:crosses val="autoZero"/>
        <c:auto val="1"/>
        <c:lblAlgn val="ctr"/>
        <c:lblOffset val="100"/>
      </c:catAx>
      <c:valAx>
        <c:axId val="63448960"/>
        <c:scaling>
          <c:orientation val="minMax"/>
        </c:scaling>
        <c:axPos val="l"/>
        <c:majorGridlines/>
        <c:numFmt formatCode="General" sourceLinked="1"/>
        <c:majorTickMark val="none"/>
        <c:tickLblPos val="none"/>
        <c:spPr>
          <a:ln w="9525">
            <a:noFill/>
          </a:ln>
        </c:spPr>
        <c:crossAx val="63447424"/>
        <c:crosses val="autoZero"/>
        <c:crossBetween val="between"/>
      </c:valAx>
    </c:plotArea>
    <c:plotVisOnly val="1"/>
  </c:chart>
  <c:spPr>
    <a:ln>
      <a:solidFill>
        <a:schemeClr val="accent4"/>
      </a:solidFill>
    </a:ln>
  </c:spPr>
  <c:txPr>
    <a:bodyPr/>
    <a:lstStyle/>
    <a:p>
      <a:pPr>
        <a:defRPr sz="800"/>
      </a:pPr>
      <a:endParaRPr lang="en-US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tx>
        <c:rich>
          <a:bodyPr/>
          <a:lstStyle/>
          <a:p>
            <a:pPr>
              <a:defRPr sz="1400"/>
            </a:pPr>
            <a:r>
              <a:rPr lang="en-US" sz="1400" baseline="0" dirty="0" smtClean="0"/>
              <a:t>Percent Delivered to Collected</a:t>
            </a:r>
            <a:endParaRPr lang="en-US" sz="1400" dirty="0"/>
          </a:p>
        </c:rich>
      </c:tx>
      <c:layout/>
    </c:title>
    <c:plotArea>
      <c:layout/>
      <c:barChart>
        <c:barDir val="col"/>
        <c:grouping val="clustered"/>
        <c:ser>
          <c:idx val="0"/>
          <c:order val="0"/>
          <c:tx>
            <c:strRef>
              <c:f>Sheet1!$F$1</c:f>
              <c:strCache>
                <c:ptCount val="1"/>
                <c:pt idx="0">
                  <c:v>Validate to Collected each month</c:v>
                </c:pt>
              </c:strCache>
            </c:strRef>
          </c:tx>
          <c:dLbls>
            <c:dLbl>
              <c:idx val="3"/>
              <c:layout>
                <c:manualLayout>
                  <c:x val="6.4731055207944812E-3"/>
                  <c:y val="1.0078245274334598E-2"/>
                </c:manualLayout>
              </c:layout>
              <c:showVal val="1"/>
            </c:dLbl>
            <c:showVal val="1"/>
          </c:dLbls>
          <c:cat>
            <c:strRef>
              <c:f>Sheet1!$A$5:$A$9</c:f>
              <c:strCache>
                <c:ptCount val="5"/>
                <c:pt idx="0">
                  <c:v>May*</c:v>
                </c:pt>
                <c:pt idx="1">
                  <c:v>June</c:v>
                </c:pt>
                <c:pt idx="2">
                  <c:v>July</c:v>
                </c:pt>
                <c:pt idx="3">
                  <c:v>August</c:v>
                </c:pt>
                <c:pt idx="4">
                  <c:v>September</c:v>
                </c:pt>
              </c:strCache>
            </c:strRef>
          </c:cat>
          <c:val>
            <c:numRef>
              <c:f>Sheet1!$F$5:$F$9</c:f>
              <c:numCache>
                <c:formatCode>0%</c:formatCode>
                <c:ptCount val="5"/>
                <c:pt idx="0">
                  <c:v>0.12000000000000002</c:v>
                </c:pt>
                <c:pt idx="1">
                  <c:v>0.18506493506493576</c:v>
                </c:pt>
                <c:pt idx="2">
                  <c:v>0.11379310344827635</c:v>
                </c:pt>
                <c:pt idx="3">
                  <c:v>0.12692307692307667</c:v>
                </c:pt>
                <c:pt idx="4">
                  <c:v>0.23076923076923164</c:v>
                </c:pt>
              </c:numCache>
            </c:numRef>
          </c:val>
        </c:ser>
        <c:dLbls>
          <c:showVal val="1"/>
        </c:dLbls>
        <c:gapWidth val="75"/>
        <c:overlap val="-25"/>
        <c:axId val="63477632"/>
        <c:axId val="63479168"/>
      </c:barChart>
      <c:catAx>
        <c:axId val="63477632"/>
        <c:scaling>
          <c:orientation val="minMax"/>
        </c:scaling>
        <c:axPos val="b"/>
        <c:majorTickMark val="none"/>
        <c:tickLblPos val="nextTo"/>
        <c:crossAx val="63479168"/>
        <c:crosses val="autoZero"/>
        <c:auto val="1"/>
        <c:lblAlgn val="ctr"/>
        <c:lblOffset val="100"/>
      </c:catAx>
      <c:valAx>
        <c:axId val="63479168"/>
        <c:scaling>
          <c:orientation val="minMax"/>
        </c:scaling>
        <c:axPos val="l"/>
        <c:majorGridlines/>
        <c:numFmt formatCode="0%" sourceLinked="1"/>
        <c:majorTickMark val="none"/>
        <c:tickLblPos val="nextTo"/>
        <c:spPr>
          <a:ln w="9525">
            <a:noFill/>
          </a:ln>
        </c:spPr>
        <c:crossAx val="63477632"/>
        <c:crosses val="autoZero"/>
        <c:crossBetween val="between"/>
      </c:valAx>
    </c:plotArea>
    <c:plotVisOnly val="1"/>
  </c:chart>
  <c:spPr>
    <a:solidFill>
      <a:schemeClr val="accent3"/>
    </a:solidFill>
    <a:ln>
      <a:solidFill>
        <a:schemeClr val="tx1">
          <a:lumMod val="75000"/>
          <a:lumOff val="25000"/>
        </a:schemeClr>
      </a:solidFill>
    </a:ln>
  </c:spPr>
  <c:externalData r:id="rId1"/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tx>
        <c:rich>
          <a:bodyPr/>
          <a:lstStyle/>
          <a:p>
            <a:pPr>
              <a:defRPr/>
            </a:pPr>
            <a:r>
              <a:rPr lang="en-US" sz="1400" baseline="0" dirty="0" smtClean="0"/>
              <a:t>Bundles Delivered </a:t>
            </a:r>
            <a:r>
              <a:rPr lang="en-US" sz="1400" baseline="0" dirty="0"/>
              <a:t>by Month</a:t>
            </a:r>
            <a:endParaRPr lang="en-US" sz="1400" dirty="0"/>
          </a:p>
        </c:rich>
      </c:tx>
      <c:layout/>
    </c:title>
    <c:plotArea>
      <c:layout/>
      <c:barChart>
        <c:barDir val="col"/>
        <c:grouping val="clustered"/>
        <c:ser>
          <c:idx val="0"/>
          <c:order val="0"/>
          <c:tx>
            <c:strRef>
              <c:f>Sheet1!$D$2</c:f>
              <c:strCache>
                <c:ptCount val="1"/>
                <c:pt idx="0">
                  <c:v>Validated</c:v>
                </c:pt>
              </c:strCache>
            </c:strRef>
          </c:tx>
          <c:dLbls>
            <c:dLbl>
              <c:idx val="2"/>
              <c:layout>
                <c:manualLayout>
                  <c:x val="3.2067144054701031E-3"/>
                  <c:y val="-2.5195613185836498E-2"/>
                </c:manualLayout>
              </c:layout>
              <c:showVal val="1"/>
            </c:dLbl>
            <c:dLbl>
              <c:idx val="3"/>
              <c:layout>
                <c:manualLayout>
                  <c:x val="-3.2067144054701031E-3"/>
                  <c:y val="-2.5195613185836498E-2"/>
                </c:manualLayout>
              </c:layout>
              <c:showVal val="1"/>
            </c:dLbl>
            <c:showVal val="1"/>
          </c:dLbls>
          <c:cat>
            <c:strRef>
              <c:f>Sheet1!$A$5:$A$9</c:f>
              <c:strCache>
                <c:ptCount val="5"/>
                <c:pt idx="0">
                  <c:v>May*</c:v>
                </c:pt>
                <c:pt idx="1">
                  <c:v>June</c:v>
                </c:pt>
                <c:pt idx="2">
                  <c:v>July</c:v>
                </c:pt>
                <c:pt idx="3">
                  <c:v>August</c:v>
                </c:pt>
                <c:pt idx="4">
                  <c:v>September</c:v>
                </c:pt>
              </c:strCache>
            </c:strRef>
          </c:cat>
          <c:val>
            <c:numRef>
              <c:f>Sheet1!$D$5:$D$9</c:f>
              <c:numCache>
                <c:formatCode>General</c:formatCode>
                <c:ptCount val="5"/>
                <c:pt idx="0">
                  <c:v>9</c:v>
                </c:pt>
                <c:pt idx="1">
                  <c:v>57</c:v>
                </c:pt>
                <c:pt idx="2">
                  <c:v>33</c:v>
                </c:pt>
                <c:pt idx="3">
                  <c:v>33</c:v>
                </c:pt>
                <c:pt idx="4">
                  <c:v>78</c:v>
                </c:pt>
              </c:numCache>
            </c:numRef>
          </c:val>
        </c:ser>
        <c:dLbls>
          <c:showVal val="1"/>
        </c:dLbls>
        <c:gapWidth val="75"/>
        <c:axId val="63527936"/>
        <c:axId val="63537920"/>
      </c:barChart>
      <c:catAx>
        <c:axId val="63527936"/>
        <c:scaling>
          <c:orientation val="minMax"/>
        </c:scaling>
        <c:axPos val="b"/>
        <c:majorTickMark val="none"/>
        <c:tickLblPos val="nextTo"/>
        <c:crossAx val="63537920"/>
        <c:crosses val="autoZero"/>
        <c:auto val="1"/>
        <c:lblAlgn val="ctr"/>
        <c:lblOffset val="100"/>
      </c:catAx>
      <c:valAx>
        <c:axId val="63537920"/>
        <c:scaling>
          <c:orientation val="minMax"/>
        </c:scaling>
        <c:axPos val="l"/>
        <c:majorGridlines/>
        <c:numFmt formatCode="General" sourceLinked="1"/>
        <c:majorTickMark val="none"/>
        <c:tickLblPos val="nextTo"/>
        <c:spPr>
          <a:ln w="9525">
            <a:noFill/>
          </a:ln>
        </c:spPr>
        <c:crossAx val="63527936"/>
        <c:crosses val="autoZero"/>
        <c:crossBetween val="between"/>
      </c:valAx>
    </c:plotArea>
    <c:plotVisOnly val="1"/>
  </c:chart>
  <c:spPr>
    <a:solidFill>
      <a:schemeClr val="bg1"/>
    </a:solidFill>
    <a:ln>
      <a:solidFill>
        <a:schemeClr val="tx1"/>
      </a:solidFill>
    </a:ln>
  </c:sp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>
      <c:tx>
        <c:rich>
          <a:bodyPr/>
          <a:lstStyle/>
          <a:p>
            <a:pPr>
              <a:defRPr sz="1000"/>
            </a:pPr>
            <a:r>
              <a:rPr lang="en-US" sz="1000" dirty="0"/>
              <a:t>Addition of Low Sun Angle </a:t>
            </a:r>
            <a:r>
              <a:rPr lang="en-US" sz="1000" dirty="0" smtClean="0"/>
              <a:t>Bundles by Month</a:t>
            </a:r>
            <a:endParaRPr lang="en-US" sz="1000" dirty="0"/>
          </a:p>
        </c:rich>
      </c:tx>
      <c:layout/>
    </c:title>
    <c:plotArea>
      <c:layout/>
      <c:barChart>
        <c:barDir val="col"/>
        <c:grouping val="stacked"/>
        <c:ser>
          <c:idx val="0"/>
          <c:order val="0"/>
          <c:tx>
            <c:strRef>
              <c:f>Sheet1!$D$2</c:f>
              <c:strCache>
                <c:ptCount val="1"/>
                <c:pt idx="0">
                  <c:v>Delivered</c:v>
                </c:pt>
              </c:strCache>
            </c:strRef>
          </c:tx>
          <c:cat>
            <c:strRef>
              <c:f>Sheet1!$A$5:$A$9</c:f>
              <c:strCache>
                <c:ptCount val="5"/>
                <c:pt idx="0">
                  <c:v>May*</c:v>
                </c:pt>
                <c:pt idx="1">
                  <c:v>June</c:v>
                </c:pt>
                <c:pt idx="2">
                  <c:v>July</c:v>
                </c:pt>
                <c:pt idx="3">
                  <c:v>August</c:v>
                </c:pt>
                <c:pt idx="4">
                  <c:v>September</c:v>
                </c:pt>
              </c:strCache>
            </c:strRef>
          </c:cat>
          <c:val>
            <c:numRef>
              <c:f>Sheet1!$D$5:$D$9</c:f>
              <c:numCache>
                <c:formatCode>General</c:formatCode>
                <c:ptCount val="5"/>
                <c:pt idx="0">
                  <c:v>9</c:v>
                </c:pt>
                <c:pt idx="1">
                  <c:v>57</c:v>
                </c:pt>
                <c:pt idx="2">
                  <c:v>33</c:v>
                </c:pt>
                <c:pt idx="3">
                  <c:v>33</c:v>
                </c:pt>
                <c:pt idx="4">
                  <c:v>78</c:v>
                </c:pt>
              </c:numCache>
            </c:numRef>
          </c:val>
        </c:ser>
        <c:ser>
          <c:idx val="1"/>
          <c:order val="1"/>
          <c:tx>
            <c:strRef>
              <c:f>Sheet1!$E$2</c:f>
              <c:strCache>
                <c:ptCount val="1"/>
                <c:pt idx="0">
                  <c:v>Low Sun Angle</c:v>
                </c:pt>
              </c:strCache>
            </c:strRef>
          </c:tx>
          <c:dLbls>
            <c:dLbl>
              <c:idx val="0"/>
              <c:delete val="1"/>
            </c:dLbl>
            <c:dLbl>
              <c:idx val="1"/>
              <c:delete val="1"/>
            </c:dLbl>
            <c:dLbl>
              <c:idx val="2"/>
              <c:delete val="1"/>
            </c:dLbl>
            <c:dLbl>
              <c:idx val="3"/>
              <c:delete val="1"/>
            </c:dLbl>
            <c:showVal val="1"/>
          </c:dLbls>
          <c:val>
            <c:numRef>
              <c:f>Sheet1!$E$5:$E$9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111</c:v>
                </c:pt>
              </c:numCache>
            </c:numRef>
          </c:val>
        </c:ser>
        <c:dLbls>
          <c:showVal val="1"/>
        </c:dLbls>
        <c:gapWidth val="75"/>
        <c:overlap val="100"/>
        <c:axId val="63598592"/>
        <c:axId val="63600128"/>
      </c:barChart>
      <c:catAx>
        <c:axId val="63598592"/>
        <c:scaling>
          <c:orientation val="minMax"/>
        </c:scaling>
        <c:axPos val="b"/>
        <c:majorTickMark val="none"/>
        <c:tickLblPos val="nextTo"/>
        <c:crossAx val="63600128"/>
        <c:crosses val="autoZero"/>
        <c:auto val="1"/>
        <c:lblAlgn val="ctr"/>
        <c:lblOffset val="100"/>
      </c:catAx>
      <c:valAx>
        <c:axId val="63600128"/>
        <c:scaling>
          <c:orientation val="minMax"/>
        </c:scaling>
        <c:axPos val="l"/>
        <c:majorGridlines/>
        <c:numFmt formatCode="General" sourceLinked="1"/>
        <c:majorTickMark val="none"/>
        <c:tickLblPos val="nextTo"/>
        <c:spPr>
          <a:ln w="9525">
            <a:noFill/>
          </a:ln>
        </c:spPr>
        <c:crossAx val="63598592"/>
        <c:crosses val="autoZero"/>
        <c:crossBetween val="between"/>
      </c:valAx>
    </c:plotArea>
    <c:legend>
      <c:legendPos val="b"/>
      <c:layout/>
    </c:legend>
    <c:plotVisOnly val="1"/>
  </c:chart>
  <c:spPr>
    <a:ln>
      <a:solidFill>
        <a:schemeClr val="accent4"/>
      </a:solidFill>
    </a:ln>
  </c:spPr>
  <c:txPr>
    <a:bodyPr/>
    <a:lstStyle/>
    <a:p>
      <a:pPr>
        <a:defRPr sz="800"/>
      </a:pPr>
      <a:endParaRPr lang="en-US"/>
    </a:p>
  </c:txPr>
  <c:externalData r:id="rId1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0.12846</cdr:x>
      <cdr:y>0.42857</cdr:y>
    </cdr:from>
    <cdr:to>
      <cdr:x>0.95425</cdr:x>
      <cdr:y>0.42857</cdr:y>
    </cdr:to>
    <cdr:sp macro="" textlink="">
      <cdr:nvSpPr>
        <cdr:cNvPr id="3" name="Straight Connector 2"/>
        <cdr:cNvSpPr/>
      </cdr:nvSpPr>
      <cdr:spPr bwMode="auto">
        <a:xfrm xmlns:a="http://schemas.openxmlformats.org/drawingml/2006/main">
          <a:off x="504056" y="1080120"/>
          <a:ext cx="3240360" cy="0"/>
        </a:xfrm>
        <a:prstGeom xmlns:a="http://schemas.openxmlformats.org/drawingml/2006/main" prst="line">
          <a:avLst/>
        </a:prstGeom>
        <a:noFill xmlns:a="http://schemas.openxmlformats.org/drawingml/2006/main"/>
        <a:ln xmlns:a="http://schemas.openxmlformats.org/drawingml/2006/main" w="9525" cap="flat" cmpd="sng" algn="ctr">
          <a:noFill/>
          <a:prstDash val="solid"/>
          <a:round/>
          <a:headEnd type="none" w="med" len="med"/>
          <a:tailEnd type="none" w="med" len="med"/>
        </a:ln>
        <a:effectLst xmlns:a="http://schemas.openxmlformats.org/drawingml/2006/main"/>
      </cdr:spPr>
      <cdr:txBody>
        <a:bodyPr xmlns:a="http://schemas.openxmlformats.org/drawingml/2006/main" vertOverflow="clip" vert="horz" wrap="square" lIns="0" tIns="0" rIns="0" bIns="0" numCol="1" anchor="b" anchorCtr="0" compatLnSpc="1">
          <a:prstTxWarp prst="textNoShape">
            <a:avLst/>
          </a:prstTxWarp>
        </a:bodyPr>
        <a:lstStyle xmlns:a="http://schemas.openxmlformats.org/drawingml/2006/main"/>
        <a:p xmlns:a="http://schemas.openxmlformats.org/drawingml/2006/main">
          <a:endParaRPr lang="en-US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B3B3C5-495F-449C-AC4B-27D4FFEEDC52}" type="datetimeFigureOut">
              <a:rPr lang="en-US" smtClean="0"/>
              <a:pPr/>
              <a:t>2/23/2011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75EB57-639C-4E59-9271-92466809D7C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6" descr="ASTRIUM_255x190_powerpoint_Extra Light_Sept2010[4a]"/>
          <p:cNvPicPr>
            <a:picLocks noChangeAspect="1" noChangeArrowheads="1"/>
          </p:cNvPicPr>
          <p:nvPr userDrawn="1"/>
        </p:nvPicPr>
        <p:blipFill>
          <a:blip r:embed="rId2" cstate="print"/>
          <a:srcRect l="702" t="526" r="10176"/>
          <a:stretch>
            <a:fillRect/>
          </a:stretch>
        </p:blipFill>
        <p:spPr bwMode="auto">
          <a:xfrm>
            <a:off x="0" y="17463"/>
            <a:ext cx="9144000" cy="6802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73063" y="1460500"/>
            <a:ext cx="7848600" cy="1247775"/>
          </a:xfrm>
        </p:spPr>
        <p:txBody>
          <a:bodyPr/>
          <a:lstStyle>
            <a:lvl1pPr>
              <a:lnSpc>
                <a:spcPct val="90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73063" y="2730500"/>
            <a:ext cx="7848600" cy="33655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1800" b="1">
                <a:solidFill>
                  <a:schemeClr val="tx1"/>
                </a:solidFill>
              </a:defRPr>
            </a:lvl1pPr>
          </a:lstStyle>
          <a:p>
            <a:r>
              <a:rPr lang="fr-FR"/>
              <a:t>Cliquez pour modifier le style des sous-titres du masque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Date - </a:t>
            </a:r>
            <a:fld id="{6C44F946-09A1-4F2A-9AFE-5AA8887D1A71}" type="slidenum">
              <a:rPr lang="fr-FR"/>
              <a:pPr>
                <a:defRPr/>
              </a:pPr>
              <a:t>‹#›</a:t>
            </a:fld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Date - </a:t>
            </a:r>
            <a:fld id="{5B3A7D49-866B-46C8-81E4-F58F3F735F30}" type="slidenum">
              <a:rPr lang="fr-FR"/>
              <a:pPr>
                <a:defRPr/>
              </a:pPr>
              <a:t>‹#›</a:t>
            </a:fld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55650" y="1443038"/>
            <a:ext cx="3740150" cy="45069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43038"/>
            <a:ext cx="3740150" cy="45069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Date - </a:t>
            </a:r>
            <a:fld id="{EED9816E-B366-4CFF-A0AA-A04FB3DFB974}" type="slidenum">
              <a:rPr lang="fr-FR"/>
              <a:pPr>
                <a:defRPr/>
              </a:pPr>
              <a:t>‹#›</a:t>
            </a:fld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Date - </a:t>
            </a:r>
            <a:fld id="{60C90DA2-68B6-4294-812E-640644BBDFAC}" type="slidenum">
              <a:rPr lang="fr-FR"/>
              <a:pPr>
                <a:defRPr/>
              </a:pPr>
              <a:t>‹#›</a:t>
            </a:fld>
            <a:endParaRPr lang="fr-F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Date - </a:t>
            </a:r>
            <a:fld id="{DA54A65F-C591-4A54-9C7B-275F9E3272AF}" type="slidenum">
              <a:rPr lang="fr-FR"/>
              <a:pPr>
                <a:defRPr/>
              </a:pPr>
              <a:t>‹#›</a:t>
            </a:fld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dirty="0" smtClean="0"/>
              <a:t>2/24/2011 </a:t>
            </a:r>
            <a:r>
              <a:rPr lang="fr-FR" dirty="0"/>
              <a:t>- </a:t>
            </a:r>
            <a:fld id="{86395F21-428C-4E9B-A9B8-45D06C9B9121}" type="slidenum">
              <a:rPr lang="fr-FR"/>
              <a:pPr>
                <a:defRPr/>
              </a:pPr>
              <a:t>‹#›</a:t>
            </a:fld>
            <a:endParaRPr lang="fr-FR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dirty="0" smtClean="0"/>
              <a:t>2/24/2011 </a:t>
            </a:r>
            <a:r>
              <a:rPr lang="fr-FR" dirty="0"/>
              <a:t>- </a:t>
            </a:r>
            <a:fld id="{D23D2037-9475-4BAD-BC1E-3BA0290F8497}" type="slidenum">
              <a:rPr lang="fr-FR"/>
              <a:pPr>
                <a:defRPr/>
              </a:pPr>
              <a:t>‹#›</a:t>
            </a:fld>
            <a:endParaRPr lang="fr-FR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dirty="0" smtClean="0"/>
              <a:t>2/24/2011 </a:t>
            </a:r>
            <a:r>
              <a:rPr lang="fr-FR" dirty="0"/>
              <a:t>- </a:t>
            </a:r>
            <a:fld id="{7A15D64A-8376-4822-A222-E6FF79C93F5B}" type="slidenum">
              <a:rPr lang="fr-FR"/>
              <a:pPr>
                <a:defRPr/>
              </a:pPr>
              <a:t>‹#›</a:t>
            </a:fld>
            <a:endParaRPr lang="fr-FR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dirty="0" smtClean="0"/>
              <a:t>2/24/2011 </a:t>
            </a:r>
            <a:r>
              <a:rPr lang="fr-FR" dirty="0"/>
              <a:t>- </a:t>
            </a:r>
            <a:fld id="{97781F53-82E2-4093-8647-9C1C8A6B08FA}" type="slidenum">
              <a:rPr lang="fr-FR"/>
              <a:pPr>
                <a:defRPr/>
              </a:pPr>
              <a:t>‹#›</a:t>
            </a:fld>
            <a:endParaRPr lang="fr-FR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80175" y="274638"/>
            <a:ext cx="1908175" cy="56753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55650" y="274638"/>
            <a:ext cx="5572125" cy="56753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dirty="0" smtClean="0"/>
              <a:t>2/24/2011 </a:t>
            </a:r>
            <a:r>
              <a:rPr lang="fr-FR" dirty="0"/>
              <a:t>- </a:t>
            </a:r>
            <a:fld id="{5F4D9D9B-5686-4249-A39A-3A31C50F36B1}" type="slidenum">
              <a:rPr lang="fr-FR"/>
              <a:pPr>
                <a:defRPr/>
              </a:pPr>
              <a:t>‹#›</a:t>
            </a:fld>
            <a:endParaRPr lang="fr-FR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6" descr="ASTRIUM_255x190_powerpoint_Extra Light_Sept2010[4b]"/>
          <p:cNvPicPr>
            <a:picLocks noChangeAspect="1" noChangeArrowheads="1"/>
          </p:cNvPicPr>
          <p:nvPr/>
        </p:nvPicPr>
        <p:blipFill>
          <a:blip r:embed="rId13" cstate="print"/>
          <a:srcRect l="874" r="10254" b="2573"/>
          <a:stretch>
            <a:fillRect/>
          </a:stretch>
        </p:blipFill>
        <p:spPr bwMode="auto">
          <a:xfrm>
            <a:off x="0" y="38100"/>
            <a:ext cx="9142413" cy="681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55650" y="274638"/>
            <a:ext cx="7632700" cy="99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55650" y="1443038"/>
            <a:ext cx="7632700" cy="4506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57163" y="6645275"/>
            <a:ext cx="1800225" cy="144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defRPr sz="7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fr-FR"/>
              <a:t>Date - </a:t>
            </a:r>
            <a:fld id="{7FC7D644-4C1A-4D58-AED3-9EDF3DBF3E3E}" type="slidenum">
              <a:rPr lang="fr-FR"/>
              <a:pPr>
                <a:defRPr/>
              </a:pPr>
              <a:t>‹#›</a:t>
            </a:fld>
            <a:endParaRPr lang="fr-F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592388" y="6645275"/>
            <a:ext cx="3959225" cy="144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100000"/>
              </a:lnSpc>
              <a:defRPr sz="7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</p:sldLayoutIdLst>
  <p:hf sldNum="0"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9pPr>
    </p:titleStyle>
    <p:bodyStyle>
      <a:lvl1pPr marL="268288" indent="-268288" algn="l" rtl="0" eaLnBrk="0" fontAlgn="base" hangingPunct="0">
        <a:spcBef>
          <a:spcPct val="75000"/>
        </a:spcBef>
        <a:spcAft>
          <a:spcPct val="0"/>
        </a:spcAft>
        <a:buClr>
          <a:schemeClr val="hlink"/>
        </a:buClr>
        <a:buSzPct val="110000"/>
        <a:buFont typeface="Wingdings" pitchFamily="2" charset="2"/>
        <a:buChar char="§"/>
        <a:defRPr sz="2600">
          <a:solidFill>
            <a:schemeClr val="tx2"/>
          </a:solidFill>
          <a:latin typeface="+mn-lt"/>
          <a:ea typeface="+mn-ea"/>
          <a:cs typeface="+mn-cs"/>
        </a:defRPr>
      </a:lvl1pPr>
      <a:lvl2pPr marL="720725" indent="-185738" algn="l" rtl="0" eaLnBrk="0" fontAlgn="base" hangingPunct="0">
        <a:spcBef>
          <a:spcPct val="10000"/>
        </a:spcBef>
        <a:spcAft>
          <a:spcPct val="0"/>
        </a:spcAft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2pPr>
      <a:lvl3pPr marL="1149350" indent="-150813" algn="l" rtl="0" eaLnBrk="0" fontAlgn="base" hangingPunct="0">
        <a:spcBef>
          <a:spcPct val="10000"/>
        </a:spcBef>
        <a:spcAft>
          <a:spcPct val="0"/>
        </a:spcAft>
        <a:buSzPct val="7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3pPr>
      <a:lvl4pPr marL="1150938" indent="11113" algn="l" rtl="0" eaLnBrk="0" fontAlgn="base" hangingPunct="0">
        <a:spcBef>
          <a:spcPct val="10000"/>
        </a:spcBef>
        <a:spcAft>
          <a:spcPct val="0"/>
        </a:spcAft>
        <a:buChar char="–"/>
        <a:defRPr sz="2000" i="1">
          <a:solidFill>
            <a:schemeClr val="tx1"/>
          </a:solidFill>
          <a:latin typeface="+mn-lt"/>
        </a:defRPr>
      </a:lvl4pPr>
      <a:lvl5pPr marL="1452563" indent="376238" algn="l" rtl="0" eaLnBrk="0" fontAlgn="base" hangingPunct="0">
        <a:spcBef>
          <a:spcPct val="10000"/>
        </a:spcBef>
        <a:spcAft>
          <a:spcPct val="0"/>
        </a:spcAft>
        <a:buChar char="»"/>
        <a:defRPr sz="2000" i="1">
          <a:solidFill>
            <a:schemeClr val="tx1"/>
          </a:solidFill>
          <a:latin typeface="+mn-lt"/>
        </a:defRPr>
      </a:lvl5pPr>
      <a:lvl6pPr marL="1909763" algn="l" rtl="0" fontAlgn="base">
        <a:spcBef>
          <a:spcPct val="10000"/>
        </a:spcBef>
        <a:spcAft>
          <a:spcPct val="0"/>
        </a:spcAft>
        <a:defRPr i="1">
          <a:solidFill>
            <a:schemeClr val="tx1"/>
          </a:solidFill>
          <a:latin typeface="+mn-lt"/>
        </a:defRPr>
      </a:lvl6pPr>
      <a:lvl7pPr marL="2366963" algn="l" rtl="0" fontAlgn="base">
        <a:spcBef>
          <a:spcPct val="10000"/>
        </a:spcBef>
        <a:spcAft>
          <a:spcPct val="0"/>
        </a:spcAft>
        <a:defRPr i="1">
          <a:solidFill>
            <a:schemeClr val="tx1"/>
          </a:solidFill>
          <a:latin typeface="+mn-lt"/>
        </a:defRPr>
      </a:lvl7pPr>
      <a:lvl8pPr marL="2824163" algn="l" rtl="0" fontAlgn="base">
        <a:spcBef>
          <a:spcPct val="10000"/>
        </a:spcBef>
        <a:spcAft>
          <a:spcPct val="0"/>
        </a:spcAft>
        <a:defRPr i="1">
          <a:solidFill>
            <a:schemeClr val="tx1"/>
          </a:solidFill>
          <a:latin typeface="+mn-lt"/>
        </a:defRPr>
      </a:lvl8pPr>
      <a:lvl9pPr marL="3281363" algn="l" rtl="0" fontAlgn="base">
        <a:spcBef>
          <a:spcPct val="10000"/>
        </a:spcBef>
        <a:spcAft>
          <a:spcPct val="0"/>
        </a:spcAft>
        <a:defRPr i="1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jpe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ASV%20and%20Houston\Infoterra%20AAPG%202009\burkine_sesimic_v4.avi" TargetMode="Externa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tif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3" Type="http://schemas.openxmlformats.org/officeDocument/2006/relationships/image" Target="../media/image29.jpeg"/><Relationship Id="rId7" Type="http://schemas.openxmlformats.org/officeDocument/2006/relationships/image" Target="../media/image33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jpeg"/><Relationship Id="rId4" Type="http://schemas.openxmlformats.org/officeDocument/2006/relationships/image" Target="../media/image30.jpeg"/><Relationship Id="rId9" Type="http://schemas.openxmlformats.org/officeDocument/2006/relationships/image" Target="../media/image3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lanet-action.org/web/85-project-detail.php?projectID=1571" TargetMode="External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SDMI Source Imagery Collection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Updating Alaska’s image maps</a:t>
            </a:r>
          </a:p>
        </p:txBody>
      </p:sp>
      <p:sp>
        <p:nvSpPr>
          <p:cNvPr id="3076" name="Text Box 5"/>
          <p:cNvSpPr txBox="1">
            <a:spLocks noChangeArrowheads="1"/>
          </p:cNvSpPr>
          <p:nvPr/>
        </p:nvSpPr>
        <p:spPr bwMode="auto">
          <a:xfrm>
            <a:off x="373063" y="4725144"/>
            <a:ext cx="3598862" cy="2873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>
              <a:lnSpc>
                <a:spcPct val="100000"/>
              </a:lnSpc>
              <a:spcBef>
                <a:spcPct val="50000"/>
              </a:spcBef>
            </a:pPr>
            <a:r>
              <a:rPr lang="fr-FR" sz="1600" b="1" dirty="0" smtClean="0">
                <a:solidFill>
                  <a:schemeClr val="tx1"/>
                </a:solidFill>
              </a:rPr>
              <a:t>Drew Hopwood</a:t>
            </a:r>
          </a:p>
          <a:p>
            <a:pPr>
              <a:lnSpc>
                <a:spcPct val="100000"/>
              </a:lnSpc>
              <a:spcBef>
                <a:spcPct val="50000"/>
              </a:spcBef>
            </a:pPr>
            <a:r>
              <a:rPr lang="fr-FR" sz="1600" b="1" dirty="0" err="1" smtClean="0">
                <a:solidFill>
                  <a:schemeClr val="tx1"/>
                </a:solidFill>
              </a:rPr>
              <a:t>February</a:t>
            </a:r>
            <a:r>
              <a:rPr lang="fr-FR" sz="1600" b="1" dirty="0" smtClean="0">
                <a:solidFill>
                  <a:schemeClr val="tx1"/>
                </a:solidFill>
              </a:rPr>
              <a:t> 24, 2011</a:t>
            </a:r>
            <a:endParaRPr lang="fr-FR" sz="16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fr-FR" dirty="0" smtClean="0"/>
              <a:t>2/24/2011 - </a:t>
            </a:r>
            <a:fld id="{86395F21-428C-4E9B-A9B8-45D06C9B9121}" type="slidenum">
              <a:rPr lang="fr-FR" smtClean="0"/>
              <a:pPr>
                <a:defRPr/>
              </a:pPr>
              <a:t>2</a:t>
            </a:fld>
            <a:endParaRPr lang="fr-FR" dirty="0"/>
          </a:p>
        </p:txBody>
      </p:sp>
      <p:sp>
        <p:nvSpPr>
          <p:cNvPr id="24" name="Freeform 90"/>
          <p:cNvSpPr>
            <a:spLocks/>
          </p:cNvSpPr>
          <p:nvPr/>
        </p:nvSpPr>
        <p:spPr bwMode="auto">
          <a:xfrm>
            <a:off x="1318468" y="3501008"/>
            <a:ext cx="7199312" cy="648072"/>
          </a:xfrm>
          <a:custGeom>
            <a:avLst/>
            <a:gdLst>
              <a:gd name="T0" fmla="*/ 0 w 4593"/>
              <a:gd name="T1" fmla="*/ 1994824 h 227"/>
              <a:gd name="T2" fmla="*/ 0 w 4593"/>
              <a:gd name="T3" fmla="*/ 0 h 227"/>
              <a:gd name="T4" fmla="*/ 7199313 w 4593"/>
              <a:gd name="T5" fmla="*/ 0 h 227"/>
              <a:gd name="T6" fmla="*/ 7199313 w 4593"/>
              <a:gd name="T7" fmla="*/ 1994824 h 227"/>
              <a:gd name="T8" fmla="*/ 0 60000 65536"/>
              <a:gd name="T9" fmla="*/ 0 60000 65536"/>
              <a:gd name="T10" fmla="*/ 0 60000 65536"/>
              <a:gd name="T11" fmla="*/ 0 60000 65536"/>
              <a:gd name="T12" fmla="*/ 0 w 4593"/>
              <a:gd name="T13" fmla="*/ 0 h 227"/>
              <a:gd name="T14" fmla="*/ 4593 w 4593"/>
              <a:gd name="T15" fmla="*/ 227 h 22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593" h="227">
                <a:moveTo>
                  <a:pt x="0" y="227"/>
                </a:moveTo>
                <a:lnTo>
                  <a:pt x="0" y="0"/>
                </a:lnTo>
                <a:lnTo>
                  <a:pt x="4593" y="0"/>
                </a:lnTo>
                <a:lnTo>
                  <a:pt x="4593" y="227"/>
                </a:lnTo>
              </a:path>
            </a:pathLst>
          </a:custGeom>
          <a:gradFill rotWithShape="1">
            <a:gsLst>
              <a:gs pos="0">
                <a:srgbClr val="DDDDDD">
                  <a:gamma/>
                  <a:shade val="79216"/>
                  <a:invGamma/>
                </a:srgbClr>
              </a:gs>
              <a:gs pos="50000">
                <a:srgbClr val="DDDDDD">
                  <a:alpha val="39999"/>
                </a:srgbClr>
              </a:gs>
              <a:gs pos="100000">
                <a:srgbClr val="DDDDDD">
                  <a:gamma/>
                  <a:shade val="79216"/>
                  <a:invGamma/>
                </a:srgbClr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 eaLnBrk="0" hangingPunct="0">
              <a:spcBef>
                <a:spcPct val="20000"/>
              </a:spcBef>
              <a:buClr>
                <a:srgbClr val="DA983D"/>
              </a:buClr>
              <a:buFont typeface="Wingdings" pitchFamily="2" charset="2"/>
              <a:buNone/>
              <a:defRPr/>
            </a:pPr>
            <a:endParaRPr lang="en-GB" sz="4800">
              <a:solidFill>
                <a:srgbClr val="38569B"/>
              </a:solidFill>
              <a:latin typeface="Arial MT Cn" charset="0"/>
            </a:endParaRPr>
          </a:p>
        </p:txBody>
      </p:sp>
      <p:grpSp>
        <p:nvGrpSpPr>
          <p:cNvPr id="3" name="Group 27"/>
          <p:cNvGrpSpPr>
            <a:grpSpLocks/>
          </p:cNvGrpSpPr>
          <p:nvPr/>
        </p:nvGrpSpPr>
        <p:grpSpPr bwMode="auto">
          <a:xfrm>
            <a:off x="310455" y="2301050"/>
            <a:ext cx="8366001" cy="3699718"/>
            <a:chOff x="311249" y="3798912"/>
            <a:chExt cx="8366001" cy="3699718"/>
          </a:xfrm>
        </p:grpSpPr>
        <p:sp>
          <p:nvSpPr>
            <p:cNvPr id="5" name="Rectangle 67"/>
            <p:cNvSpPr>
              <a:spLocks noChangeArrowheads="1"/>
            </p:cNvSpPr>
            <p:nvPr/>
          </p:nvSpPr>
          <p:spPr bwMode="auto">
            <a:xfrm>
              <a:off x="1793874" y="5250184"/>
              <a:ext cx="1220788" cy="355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tIns="82800"/>
            <a:lstStyle/>
            <a:p>
              <a:pPr>
                <a:lnSpc>
                  <a:spcPct val="85000"/>
                </a:lnSpc>
              </a:pPr>
              <a:r>
                <a:rPr lang="en-GB" sz="1400" b="1" dirty="0">
                  <a:solidFill>
                    <a:srgbClr val="005294"/>
                  </a:solidFill>
                </a:rPr>
                <a:t>Airbus</a:t>
              </a:r>
            </a:p>
            <a:p>
              <a:pPr>
                <a:lnSpc>
                  <a:spcPct val="85000"/>
                </a:lnSpc>
              </a:pPr>
              <a:endParaRPr lang="en-GB" sz="1400" b="1" dirty="0">
                <a:solidFill>
                  <a:srgbClr val="005294"/>
                </a:solidFill>
              </a:endParaRPr>
            </a:p>
          </p:txBody>
        </p:sp>
        <p:sp>
          <p:nvSpPr>
            <p:cNvPr id="6" name="Rectangle 63"/>
            <p:cNvSpPr>
              <a:spLocks noChangeArrowheads="1"/>
            </p:cNvSpPr>
            <p:nvPr/>
          </p:nvSpPr>
          <p:spPr bwMode="auto">
            <a:xfrm>
              <a:off x="3316287" y="5250184"/>
              <a:ext cx="1222375" cy="358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tIns="82800"/>
            <a:lstStyle/>
            <a:p>
              <a:pPr algn="ctr">
                <a:lnSpc>
                  <a:spcPct val="85000"/>
                </a:lnSpc>
              </a:pPr>
              <a:r>
                <a:rPr lang="en-GB" sz="1400" b="1" dirty="0" err="1">
                  <a:solidFill>
                    <a:srgbClr val="005294"/>
                  </a:solidFill>
                </a:rPr>
                <a:t>Eurocopter</a:t>
              </a:r>
              <a:endParaRPr lang="en-GB" sz="1400" b="1" dirty="0">
                <a:solidFill>
                  <a:srgbClr val="005294"/>
                </a:solidFill>
              </a:endParaRPr>
            </a:p>
          </p:txBody>
        </p:sp>
        <p:sp>
          <p:nvSpPr>
            <p:cNvPr id="4" name="Freeform 90"/>
            <p:cNvSpPr>
              <a:spLocks/>
            </p:cNvSpPr>
            <p:nvPr/>
          </p:nvSpPr>
          <p:spPr bwMode="auto">
            <a:xfrm>
              <a:off x="1319262" y="5815136"/>
              <a:ext cx="7199312" cy="1152128"/>
            </a:xfrm>
            <a:custGeom>
              <a:avLst/>
              <a:gdLst>
                <a:gd name="T0" fmla="*/ 0 w 4593"/>
                <a:gd name="T1" fmla="*/ 1994824 h 227"/>
                <a:gd name="T2" fmla="*/ 0 w 4593"/>
                <a:gd name="T3" fmla="*/ 0 h 227"/>
                <a:gd name="T4" fmla="*/ 7199313 w 4593"/>
                <a:gd name="T5" fmla="*/ 0 h 227"/>
                <a:gd name="T6" fmla="*/ 7199313 w 4593"/>
                <a:gd name="T7" fmla="*/ 1994824 h 22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593"/>
                <a:gd name="T13" fmla="*/ 0 h 227"/>
                <a:gd name="T14" fmla="*/ 4593 w 4593"/>
                <a:gd name="T15" fmla="*/ 227 h 22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593" h="227">
                  <a:moveTo>
                    <a:pt x="0" y="227"/>
                  </a:moveTo>
                  <a:lnTo>
                    <a:pt x="0" y="0"/>
                  </a:lnTo>
                  <a:lnTo>
                    <a:pt x="4593" y="0"/>
                  </a:lnTo>
                  <a:lnTo>
                    <a:pt x="4593" y="227"/>
                  </a:lnTo>
                </a:path>
              </a:pathLst>
            </a:custGeom>
            <a:gradFill rotWithShape="1">
              <a:gsLst>
                <a:gs pos="0">
                  <a:srgbClr val="DDDDDD">
                    <a:gamma/>
                    <a:shade val="79216"/>
                    <a:invGamma/>
                  </a:srgbClr>
                </a:gs>
                <a:gs pos="50000">
                  <a:srgbClr val="DDDDDD">
                    <a:alpha val="39999"/>
                  </a:srgbClr>
                </a:gs>
                <a:gs pos="100000">
                  <a:srgbClr val="DDDDDD">
                    <a:gamma/>
                    <a:shade val="79216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>
                <a:spcBef>
                  <a:spcPct val="20000"/>
                </a:spcBef>
                <a:buClr>
                  <a:srgbClr val="DA983D"/>
                </a:buClr>
                <a:buFont typeface="Wingdings" pitchFamily="2" charset="2"/>
                <a:buNone/>
                <a:defRPr/>
              </a:pPr>
              <a:endParaRPr lang="en-GB" sz="4800">
                <a:solidFill>
                  <a:srgbClr val="38569B"/>
                </a:solidFill>
                <a:latin typeface="Arial MT Cn" charset="0"/>
              </a:endParaRPr>
            </a:p>
          </p:txBody>
        </p:sp>
        <p:sp>
          <p:nvSpPr>
            <p:cNvPr id="7" name="Rectangle 65"/>
            <p:cNvSpPr>
              <a:spLocks noChangeArrowheads="1"/>
            </p:cNvSpPr>
            <p:nvPr/>
          </p:nvSpPr>
          <p:spPr bwMode="auto">
            <a:xfrm>
              <a:off x="6894512" y="5250184"/>
              <a:ext cx="1222375" cy="473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tIns="82800"/>
            <a:lstStyle/>
            <a:p>
              <a:pPr algn="ctr">
                <a:lnSpc>
                  <a:spcPct val="85000"/>
                </a:lnSpc>
              </a:pPr>
              <a:r>
                <a:rPr lang="en-GB" sz="1400" b="1" dirty="0">
                  <a:solidFill>
                    <a:srgbClr val="005294"/>
                  </a:solidFill>
                </a:rPr>
                <a:t>Cassidian</a:t>
              </a:r>
            </a:p>
          </p:txBody>
        </p:sp>
        <p:sp>
          <p:nvSpPr>
            <p:cNvPr id="8" name="Rectangle 64"/>
            <p:cNvSpPr>
              <a:spLocks noChangeArrowheads="1"/>
            </p:cNvSpPr>
            <p:nvPr/>
          </p:nvSpPr>
          <p:spPr bwMode="auto">
            <a:xfrm>
              <a:off x="4822825" y="5239072"/>
              <a:ext cx="1763712" cy="392112"/>
            </a:xfrm>
            <a:prstGeom prst="rect">
              <a:avLst/>
            </a:prstGeom>
            <a:gradFill rotWithShape="1">
              <a:gsLst>
                <a:gs pos="0">
                  <a:srgbClr val="003F7E"/>
                </a:gs>
                <a:gs pos="100000">
                  <a:srgbClr val="001D3A"/>
                </a:gs>
              </a:gsLst>
              <a:lin ang="5400000" scaled="1"/>
            </a:gradFill>
            <a:ln w="28575" algn="ctr">
              <a:solidFill>
                <a:srgbClr val="EA7516"/>
              </a:solidFill>
              <a:miter lim="800000"/>
              <a:headEnd/>
              <a:tailEnd/>
            </a:ln>
          </p:spPr>
          <p:txBody>
            <a:bodyPr lIns="54000" tIns="82800" rIns="54000"/>
            <a:lstStyle/>
            <a:p>
              <a:pPr algn="ctr"/>
              <a:r>
                <a:rPr lang="en-GB" sz="1400" b="1" dirty="0">
                  <a:solidFill>
                    <a:schemeClr val="bg1"/>
                  </a:solidFill>
                </a:rPr>
                <a:t>Astrium</a:t>
              </a:r>
            </a:p>
          </p:txBody>
        </p:sp>
        <p:sp>
          <p:nvSpPr>
            <p:cNvPr id="9" name="Line 92"/>
            <p:cNvSpPr>
              <a:spLocks noChangeShapeType="1"/>
            </p:cNvSpPr>
            <p:nvPr/>
          </p:nvSpPr>
          <p:spPr bwMode="auto">
            <a:xfrm flipH="1">
              <a:off x="5711750" y="4089722"/>
              <a:ext cx="3175" cy="1149350"/>
            </a:xfrm>
            <a:prstGeom prst="line">
              <a:avLst/>
            </a:prstGeom>
            <a:noFill/>
            <a:ln w="28575">
              <a:solidFill>
                <a:srgbClr val="EA751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Rectangle 64"/>
            <p:cNvSpPr>
              <a:spLocks noChangeArrowheads="1"/>
            </p:cNvSpPr>
            <p:nvPr/>
          </p:nvSpPr>
          <p:spPr bwMode="auto">
            <a:xfrm>
              <a:off x="6719862" y="4518992"/>
              <a:ext cx="1957388" cy="415925"/>
            </a:xfrm>
            <a:prstGeom prst="rect">
              <a:avLst/>
            </a:prstGeom>
            <a:gradFill rotWithShape="1">
              <a:gsLst>
                <a:gs pos="0">
                  <a:srgbClr val="002F5E"/>
                </a:gs>
                <a:gs pos="50000">
                  <a:srgbClr val="758EA8"/>
                </a:gs>
                <a:gs pos="100000">
                  <a:srgbClr val="002F5E"/>
                </a:gs>
              </a:gsLst>
              <a:lin ang="5400000" scaled="1"/>
            </a:gradFill>
            <a:ln w="9525" algn="ctr">
              <a:solidFill>
                <a:srgbClr val="1E569F"/>
              </a:solidFill>
              <a:miter lim="800000"/>
              <a:headEnd/>
              <a:tailEnd/>
            </a:ln>
          </p:spPr>
          <p:txBody>
            <a:bodyPr lIns="54000" tIns="82800" rIns="54000"/>
            <a:lstStyle/>
            <a:p>
              <a:pPr algn="ctr"/>
              <a:r>
                <a:rPr lang="en-GB" sz="1400" b="1">
                  <a:solidFill>
                    <a:schemeClr val="bg1"/>
                  </a:solidFill>
                </a:rPr>
                <a:t>Space Transportation</a:t>
              </a:r>
            </a:p>
            <a:p>
              <a:pPr algn="ctr"/>
              <a:endParaRPr lang="de-DE" sz="900" b="1">
                <a:solidFill>
                  <a:schemeClr val="bg1"/>
                </a:solidFill>
              </a:endParaRPr>
            </a:p>
          </p:txBody>
        </p:sp>
        <p:sp>
          <p:nvSpPr>
            <p:cNvPr id="11" name="Rectangle 64"/>
            <p:cNvSpPr>
              <a:spLocks noChangeArrowheads="1"/>
            </p:cNvSpPr>
            <p:nvPr/>
          </p:nvSpPr>
          <p:spPr bwMode="auto">
            <a:xfrm>
              <a:off x="2730475" y="4526930"/>
              <a:ext cx="1858962" cy="417512"/>
            </a:xfrm>
            <a:prstGeom prst="rect">
              <a:avLst/>
            </a:prstGeom>
            <a:gradFill rotWithShape="1">
              <a:gsLst>
                <a:gs pos="0">
                  <a:srgbClr val="002F5E"/>
                </a:gs>
                <a:gs pos="50000">
                  <a:srgbClr val="758EA8"/>
                </a:gs>
                <a:gs pos="100000">
                  <a:srgbClr val="002F5E"/>
                </a:gs>
              </a:gsLst>
              <a:lin ang="5400000" scaled="1"/>
            </a:gradFill>
            <a:ln w="9525" algn="ctr">
              <a:solidFill>
                <a:srgbClr val="1E569F"/>
              </a:solidFill>
              <a:miter lim="800000"/>
              <a:headEnd/>
              <a:tailEnd/>
            </a:ln>
          </p:spPr>
          <p:txBody>
            <a:bodyPr lIns="54000" tIns="82800" rIns="54000"/>
            <a:lstStyle/>
            <a:p>
              <a:pPr algn="ctr"/>
              <a:r>
                <a:rPr lang="en-GB" sz="1400" b="1" dirty="0">
                  <a:solidFill>
                    <a:schemeClr val="bg1"/>
                  </a:solidFill>
                </a:rPr>
                <a:t>Astrium Satellites</a:t>
              </a:r>
            </a:p>
            <a:p>
              <a:pPr algn="ctr"/>
              <a:endParaRPr lang="de-DE" sz="900" b="1" dirty="0">
                <a:solidFill>
                  <a:schemeClr val="bg1"/>
                </a:solidFill>
              </a:endParaRPr>
            </a:p>
          </p:txBody>
        </p:sp>
        <p:sp>
          <p:nvSpPr>
            <p:cNvPr id="12" name="ZoneTexte 26"/>
            <p:cNvSpPr txBox="1">
              <a:spLocks noChangeArrowheads="1"/>
            </p:cNvSpPr>
            <p:nvPr/>
          </p:nvSpPr>
          <p:spPr bwMode="auto">
            <a:xfrm>
              <a:off x="4632424" y="3806849"/>
              <a:ext cx="2139950" cy="333375"/>
            </a:xfrm>
            <a:prstGeom prst="rect">
              <a:avLst/>
            </a:prstGeom>
            <a:gradFill rotWithShape="1">
              <a:gsLst>
                <a:gs pos="0">
                  <a:srgbClr val="666666"/>
                </a:gs>
                <a:gs pos="50000">
                  <a:srgbClr val="DDDDDD"/>
                </a:gs>
                <a:gs pos="100000">
                  <a:srgbClr val="666666"/>
                </a:gs>
              </a:gsLst>
              <a:lin ang="5400000" scaled="1"/>
            </a:gradFill>
            <a:ln w="28575">
              <a:solidFill>
                <a:srgbClr val="EA7516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20000"/>
                </a:spcBef>
                <a:buClr>
                  <a:srgbClr val="DA983D"/>
                </a:buClr>
                <a:buFont typeface="Wingdings" pitchFamily="2" charset="2"/>
                <a:buNone/>
              </a:pPr>
              <a:r>
                <a:rPr lang="en-GB" sz="1400" b="1">
                  <a:solidFill>
                    <a:srgbClr val="003F7E"/>
                  </a:solidFill>
                  <a:latin typeface="Arial MT Cn"/>
                </a:rPr>
                <a:t>GEO-Information</a:t>
              </a:r>
            </a:p>
          </p:txBody>
        </p:sp>
        <p:sp>
          <p:nvSpPr>
            <p:cNvPr id="13" name="ZoneTexte 27"/>
            <p:cNvSpPr txBox="1">
              <a:spLocks noChangeArrowheads="1"/>
            </p:cNvSpPr>
            <p:nvPr/>
          </p:nvSpPr>
          <p:spPr bwMode="auto">
            <a:xfrm>
              <a:off x="311249" y="3798912"/>
              <a:ext cx="1903412" cy="300037"/>
            </a:xfrm>
            <a:prstGeom prst="rect">
              <a:avLst/>
            </a:prstGeom>
            <a:gradFill rotWithShape="1">
              <a:gsLst>
                <a:gs pos="0">
                  <a:srgbClr val="666666"/>
                </a:gs>
                <a:gs pos="50000">
                  <a:srgbClr val="DDDDDD"/>
                </a:gs>
                <a:gs pos="100000">
                  <a:srgbClr val="666666"/>
                </a:gs>
              </a:gsLst>
              <a:lin ang="5400000" scaled="1"/>
            </a:gradFill>
            <a:ln w="9525">
              <a:solidFill>
                <a:srgbClr val="DDDDDD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20000"/>
                </a:spcBef>
                <a:buClr>
                  <a:srgbClr val="DA983D"/>
                </a:buClr>
                <a:buFont typeface="Wingdings" pitchFamily="2" charset="2"/>
                <a:buNone/>
              </a:pPr>
              <a:r>
                <a:rPr lang="en-GB" sz="1300" b="1">
                  <a:solidFill>
                    <a:srgbClr val="38569B"/>
                  </a:solidFill>
                  <a:latin typeface="Arial MT Cn"/>
                </a:rPr>
                <a:t>Telecommunications</a:t>
              </a:r>
            </a:p>
          </p:txBody>
        </p:sp>
        <p:sp>
          <p:nvSpPr>
            <p:cNvPr id="14" name="ZoneTexte 28"/>
            <p:cNvSpPr txBox="1">
              <a:spLocks noChangeArrowheads="1"/>
            </p:cNvSpPr>
            <p:nvPr/>
          </p:nvSpPr>
          <p:spPr bwMode="auto">
            <a:xfrm>
              <a:off x="2322611" y="3798912"/>
              <a:ext cx="2192338" cy="300037"/>
            </a:xfrm>
            <a:prstGeom prst="rect">
              <a:avLst/>
            </a:prstGeom>
            <a:gradFill rotWithShape="1">
              <a:gsLst>
                <a:gs pos="0">
                  <a:srgbClr val="666666"/>
                </a:gs>
                <a:gs pos="50000">
                  <a:srgbClr val="DDDDDD"/>
                </a:gs>
                <a:gs pos="100000">
                  <a:srgbClr val="666666"/>
                </a:gs>
              </a:gsLst>
              <a:lin ang="5400000" scaled="1"/>
            </a:gradFill>
            <a:ln w="9525">
              <a:solidFill>
                <a:srgbClr val="DDDDDD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20000"/>
                </a:spcBef>
                <a:buClr>
                  <a:srgbClr val="DA983D"/>
                </a:buClr>
                <a:buFont typeface="Wingdings" pitchFamily="2" charset="2"/>
                <a:buNone/>
              </a:pPr>
              <a:r>
                <a:rPr lang="en-GB" sz="1300" b="1">
                  <a:solidFill>
                    <a:srgbClr val="38569B"/>
                  </a:solidFill>
                  <a:latin typeface="Arial MT Cn"/>
                </a:rPr>
                <a:t>Secure Satcom Systems</a:t>
              </a:r>
            </a:p>
          </p:txBody>
        </p:sp>
        <p:sp>
          <p:nvSpPr>
            <p:cNvPr id="15" name="ZoneTexte 29"/>
            <p:cNvSpPr txBox="1">
              <a:spLocks noChangeArrowheads="1"/>
            </p:cNvSpPr>
            <p:nvPr/>
          </p:nvSpPr>
          <p:spPr bwMode="auto">
            <a:xfrm>
              <a:off x="6935886" y="3798912"/>
              <a:ext cx="1704975" cy="300037"/>
            </a:xfrm>
            <a:prstGeom prst="rect">
              <a:avLst/>
            </a:prstGeom>
            <a:gradFill rotWithShape="1">
              <a:gsLst>
                <a:gs pos="0">
                  <a:srgbClr val="666666"/>
                </a:gs>
                <a:gs pos="50000">
                  <a:srgbClr val="DDDDDD"/>
                </a:gs>
                <a:gs pos="100000">
                  <a:srgbClr val="666666"/>
                </a:gs>
              </a:gsLst>
              <a:lin ang="5400000" scaled="1"/>
            </a:gradFill>
            <a:ln w="9525">
              <a:solidFill>
                <a:srgbClr val="DDDDDD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20000"/>
                </a:spcBef>
                <a:buClr>
                  <a:srgbClr val="DA983D"/>
                </a:buClr>
                <a:buFont typeface="Wingdings" pitchFamily="2" charset="2"/>
                <a:buNone/>
              </a:pPr>
              <a:r>
                <a:rPr lang="en-GB" sz="1300" b="1">
                  <a:solidFill>
                    <a:srgbClr val="38569B"/>
                  </a:solidFill>
                  <a:latin typeface="Arial MT Cn"/>
                </a:rPr>
                <a:t>Navigation</a:t>
              </a:r>
            </a:p>
          </p:txBody>
        </p:sp>
        <p:cxnSp>
          <p:nvCxnSpPr>
            <p:cNvPr id="16" name="Connecteur droit 34"/>
            <p:cNvCxnSpPr>
              <a:cxnSpLocks noChangeShapeType="1"/>
            </p:cNvCxnSpPr>
            <p:nvPr/>
          </p:nvCxnSpPr>
          <p:spPr bwMode="auto">
            <a:xfrm>
              <a:off x="1242020" y="4302968"/>
              <a:ext cx="6557962" cy="9525"/>
            </a:xfrm>
            <a:prstGeom prst="line">
              <a:avLst/>
            </a:prstGeom>
            <a:noFill/>
            <a:ln w="9525" algn="ctr">
              <a:solidFill>
                <a:srgbClr val="002F5E"/>
              </a:solidFill>
              <a:round/>
              <a:headEnd/>
              <a:tailEnd/>
            </a:ln>
          </p:spPr>
        </p:cxnSp>
        <p:cxnSp>
          <p:nvCxnSpPr>
            <p:cNvPr id="17" name="Connecteur droit 39"/>
            <p:cNvCxnSpPr>
              <a:cxnSpLocks noChangeShapeType="1"/>
            </p:cNvCxnSpPr>
            <p:nvPr/>
          </p:nvCxnSpPr>
          <p:spPr bwMode="auto">
            <a:xfrm rot="16200000" flipH="1">
              <a:off x="1130771" y="4186485"/>
              <a:ext cx="216024" cy="16942"/>
            </a:xfrm>
            <a:prstGeom prst="line">
              <a:avLst/>
            </a:prstGeom>
            <a:noFill/>
            <a:ln w="9525" algn="ctr">
              <a:solidFill>
                <a:srgbClr val="002F5E"/>
              </a:solidFill>
              <a:round/>
              <a:headEnd/>
              <a:tailEnd/>
            </a:ln>
          </p:spPr>
        </p:cxnSp>
        <p:cxnSp>
          <p:nvCxnSpPr>
            <p:cNvPr id="18" name="Connecteur droit 45"/>
            <p:cNvCxnSpPr>
              <a:cxnSpLocks noChangeShapeType="1"/>
            </p:cNvCxnSpPr>
            <p:nvPr/>
          </p:nvCxnSpPr>
          <p:spPr bwMode="auto">
            <a:xfrm rot="16200000" flipH="1">
              <a:off x="3298328" y="4193802"/>
              <a:ext cx="216024" cy="2307"/>
            </a:xfrm>
            <a:prstGeom prst="line">
              <a:avLst/>
            </a:prstGeom>
            <a:noFill/>
            <a:ln w="9525" algn="ctr">
              <a:solidFill>
                <a:srgbClr val="002F5E"/>
              </a:solidFill>
              <a:round/>
              <a:headEnd/>
              <a:tailEnd/>
            </a:ln>
          </p:spPr>
        </p:cxnSp>
        <p:cxnSp>
          <p:nvCxnSpPr>
            <p:cNvPr id="19" name="Connecteur droit 46"/>
            <p:cNvCxnSpPr>
              <a:cxnSpLocks noChangeShapeType="1"/>
              <a:stCxn id="15" idx="2"/>
            </p:cNvCxnSpPr>
            <p:nvPr/>
          </p:nvCxnSpPr>
          <p:spPr bwMode="auto">
            <a:xfrm rot="5400000">
              <a:off x="7684729" y="4199322"/>
              <a:ext cx="204019" cy="3273"/>
            </a:xfrm>
            <a:prstGeom prst="line">
              <a:avLst/>
            </a:prstGeom>
            <a:noFill/>
            <a:ln w="9525" algn="ctr">
              <a:solidFill>
                <a:srgbClr val="002F5E"/>
              </a:solidFill>
              <a:round/>
              <a:headEnd/>
              <a:tailEnd/>
            </a:ln>
          </p:spPr>
        </p:cxnSp>
        <p:sp>
          <p:nvSpPr>
            <p:cNvPr id="20" name="Rectangle 64"/>
            <p:cNvSpPr>
              <a:spLocks noChangeArrowheads="1"/>
            </p:cNvSpPr>
            <p:nvPr/>
          </p:nvSpPr>
          <p:spPr bwMode="auto">
            <a:xfrm>
              <a:off x="4738662" y="4515817"/>
              <a:ext cx="1860550" cy="417513"/>
            </a:xfrm>
            <a:prstGeom prst="rect">
              <a:avLst/>
            </a:prstGeom>
            <a:gradFill rotWithShape="1">
              <a:gsLst>
                <a:gs pos="0">
                  <a:srgbClr val="003F7E"/>
                </a:gs>
                <a:gs pos="100000">
                  <a:srgbClr val="001D3A"/>
                </a:gs>
              </a:gsLst>
              <a:lin ang="5400000" scaled="1"/>
            </a:gradFill>
            <a:ln w="28575" algn="ctr">
              <a:solidFill>
                <a:srgbClr val="EA7516"/>
              </a:solidFill>
              <a:miter lim="800000"/>
              <a:headEnd/>
              <a:tailEnd/>
            </a:ln>
          </p:spPr>
          <p:txBody>
            <a:bodyPr lIns="54000" tIns="82800" rIns="54000"/>
            <a:lstStyle/>
            <a:p>
              <a:pPr algn="ctr"/>
              <a:r>
                <a:rPr lang="en-GB" sz="1400" b="1" dirty="0">
                  <a:solidFill>
                    <a:schemeClr val="bg1"/>
                  </a:solidFill>
                </a:rPr>
                <a:t>Astrium Services</a:t>
              </a:r>
            </a:p>
            <a:p>
              <a:pPr algn="ctr"/>
              <a:endParaRPr lang="de-DE" sz="900" b="1" dirty="0">
                <a:solidFill>
                  <a:schemeClr val="bg1"/>
                </a:solidFill>
              </a:endParaRPr>
            </a:p>
          </p:txBody>
        </p:sp>
        <p:pic>
          <p:nvPicPr>
            <p:cNvPr id="21" name="Picture 35" descr="EADSpict"/>
            <p:cNvPicPr>
              <a:picLocks noChangeAspect="1" noChangeArrowheads="1"/>
            </p:cNvPicPr>
            <p:nvPr/>
          </p:nvPicPr>
          <p:blipFill>
            <a:blip r:embed="rId2" cstate="print"/>
            <a:srcRect t="34596"/>
            <a:stretch>
              <a:fillRect/>
            </a:stretch>
          </p:blipFill>
          <p:spPr bwMode="auto">
            <a:xfrm>
              <a:off x="1332434" y="5671120"/>
              <a:ext cx="7191375" cy="12251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" name="Picture 36" descr="EADS_3D_Silver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140746" y="7111280"/>
              <a:ext cx="1541495" cy="3873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0" name="Line 92"/>
          <p:cNvSpPr>
            <a:spLocks noChangeShapeType="1"/>
          </p:cNvSpPr>
          <p:nvPr/>
        </p:nvSpPr>
        <p:spPr bwMode="auto">
          <a:xfrm>
            <a:off x="5715007" y="1870111"/>
            <a:ext cx="9119" cy="418368"/>
          </a:xfrm>
          <a:prstGeom prst="line">
            <a:avLst/>
          </a:prstGeom>
          <a:noFill/>
          <a:ln w="28575">
            <a:solidFill>
              <a:srgbClr val="EA7516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31" name="Group 30"/>
          <p:cNvGrpSpPr/>
          <p:nvPr/>
        </p:nvGrpSpPr>
        <p:grpSpPr>
          <a:xfrm>
            <a:off x="4283968" y="1084293"/>
            <a:ext cx="2746176" cy="798389"/>
            <a:chOff x="4283968" y="764704"/>
            <a:chExt cx="2746176" cy="798389"/>
          </a:xfrm>
        </p:grpSpPr>
        <p:pic>
          <p:nvPicPr>
            <p:cNvPr id="28" name="Picture 102" descr="Infoterralogo rgb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355976" y="836712"/>
              <a:ext cx="1387275" cy="5371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" name="Picture 13" descr="LOGO_SpotImage">
              <a:hlinkClick r:id="" action="ppaction://noaction"/>
            </p:cNvPr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786264" y="836712"/>
              <a:ext cx="1161686" cy="715516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</p:pic>
        <p:sp>
          <p:nvSpPr>
            <p:cNvPr id="32" name="Rectangle 64"/>
            <p:cNvSpPr>
              <a:spLocks noChangeArrowheads="1"/>
            </p:cNvSpPr>
            <p:nvPr/>
          </p:nvSpPr>
          <p:spPr bwMode="auto">
            <a:xfrm>
              <a:off x="4283968" y="764704"/>
              <a:ext cx="2746176" cy="798389"/>
            </a:xfrm>
            <a:prstGeom prst="rect">
              <a:avLst/>
            </a:prstGeom>
            <a:noFill/>
            <a:ln w="9525" algn="ctr">
              <a:solidFill>
                <a:srgbClr val="DDDDDD"/>
              </a:solidFill>
              <a:miter lim="800000"/>
              <a:headEnd/>
              <a:tailEnd/>
            </a:ln>
          </p:spPr>
          <p:txBody>
            <a:bodyPr lIns="54000" tIns="82800" rIns="54000"/>
            <a:lstStyle/>
            <a:p>
              <a:pPr algn="ctr"/>
              <a:endParaRPr lang="en-GB" sz="900" b="1">
                <a:solidFill>
                  <a:schemeClr val="bg1"/>
                </a:solidFill>
              </a:endParaRPr>
            </a:p>
          </p:txBody>
        </p:sp>
      </p:grpSp>
      <p:sp>
        <p:nvSpPr>
          <p:cNvPr id="33" name="Rectangle 4"/>
          <p:cNvSpPr txBox="1">
            <a:spLocks noChangeArrowheads="1"/>
          </p:cNvSpPr>
          <p:nvPr/>
        </p:nvSpPr>
        <p:spPr bwMode="auto">
          <a:xfrm>
            <a:off x="381000" y="176213"/>
            <a:ext cx="8440738" cy="661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GEO-Information Services within Astrium and EADS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51"/>
          <p:cNvGrpSpPr>
            <a:grpSpLocks/>
          </p:cNvGrpSpPr>
          <p:nvPr/>
        </p:nvGrpSpPr>
        <p:grpSpPr bwMode="auto">
          <a:xfrm>
            <a:off x="3643306" y="357166"/>
            <a:ext cx="5688012" cy="3538538"/>
            <a:chOff x="1776" y="1146"/>
            <a:chExt cx="3727" cy="2319"/>
          </a:xfrm>
        </p:grpSpPr>
        <p:pic>
          <p:nvPicPr>
            <p:cNvPr id="17413" name="Picture 80" descr="map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776" y="1146"/>
              <a:ext cx="3727" cy="23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3" name="Group 84"/>
            <p:cNvGrpSpPr>
              <a:grpSpLocks/>
            </p:cNvGrpSpPr>
            <p:nvPr/>
          </p:nvGrpSpPr>
          <p:grpSpPr bwMode="auto">
            <a:xfrm>
              <a:off x="2392" y="2133"/>
              <a:ext cx="481" cy="301"/>
              <a:chOff x="1013" y="2196"/>
              <a:chExt cx="730" cy="391"/>
            </a:xfrm>
          </p:grpSpPr>
          <p:sp>
            <p:nvSpPr>
              <p:cNvPr id="17446" name="Text Box 85"/>
              <p:cNvSpPr txBox="1">
                <a:spLocks noChangeArrowheads="1"/>
              </p:cNvSpPr>
              <p:nvPr/>
            </p:nvSpPr>
            <p:spPr bwMode="auto">
              <a:xfrm>
                <a:off x="1013" y="2196"/>
                <a:ext cx="730" cy="2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fr-FR" sz="800" b="1">
                    <a:solidFill>
                      <a:srgbClr val="003F7E"/>
                    </a:solidFill>
                  </a:rPr>
                  <a:t>Spot Image </a:t>
                </a:r>
              </a:p>
              <a:p>
                <a:pPr algn="ctr"/>
                <a:r>
                  <a:rPr lang="fr-FR" sz="800" b="1">
                    <a:solidFill>
                      <a:srgbClr val="003F7E"/>
                    </a:solidFill>
                  </a:rPr>
                  <a:t>Corporation</a:t>
                </a:r>
              </a:p>
            </p:txBody>
          </p:sp>
          <p:pic>
            <p:nvPicPr>
              <p:cNvPr id="17447" name="Picture 86" descr="icone-rondbleu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1551" y="2383"/>
                <a:ext cx="150" cy="2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17415" name="Picture 90" descr="icone-rondbleu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914" y="2838"/>
              <a:ext cx="99" cy="1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7416" name="Text Box 91"/>
            <p:cNvSpPr txBox="1">
              <a:spLocks noChangeArrowheads="1"/>
            </p:cNvSpPr>
            <p:nvPr/>
          </p:nvSpPr>
          <p:spPr bwMode="auto">
            <a:xfrm>
              <a:off x="2864" y="2768"/>
              <a:ext cx="480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fr-FR" sz="800" b="1">
                  <a:solidFill>
                    <a:srgbClr val="003F7E"/>
                  </a:solidFill>
                </a:rPr>
                <a:t>Spot Image </a:t>
              </a:r>
            </a:p>
            <a:p>
              <a:pPr algn="ctr"/>
              <a:r>
                <a:rPr lang="fr-FR" sz="800" b="1">
                  <a:solidFill>
                    <a:srgbClr val="003F7E"/>
                  </a:solidFill>
                </a:rPr>
                <a:t>Brasil</a:t>
              </a:r>
            </a:p>
          </p:txBody>
        </p:sp>
        <p:sp>
          <p:nvSpPr>
            <p:cNvPr id="17417" name="Text Box 94"/>
            <p:cNvSpPr txBox="1">
              <a:spLocks noChangeArrowheads="1"/>
            </p:cNvSpPr>
            <p:nvPr/>
          </p:nvSpPr>
          <p:spPr bwMode="auto">
            <a:xfrm>
              <a:off x="4112" y="2989"/>
              <a:ext cx="522" cy="2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fr-FR" sz="800" b="1">
                  <a:solidFill>
                    <a:srgbClr val="003F7E"/>
                  </a:solidFill>
                </a:rPr>
                <a:t>Spot Imaging</a:t>
              </a:r>
            </a:p>
            <a:p>
              <a:pPr algn="ctr"/>
              <a:r>
                <a:rPr lang="fr-FR" sz="800" b="1">
                  <a:solidFill>
                    <a:srgbClr val="003F7E"/>
                  </a:solidFill>
                </a:rPr>
                <a:t>Services</a:t>
              </a:r>
              <a:r>
                <a:rPr lang="fr-FR" sz="1100" b="1">
                  <a:solidFill>
                    <a:srgbClr val="003F7E"/>
                  </a:solidFill>
                </a:rPr>
                <a:t> </a:t>
              </a:r>
            </a:p>
          </p:txBody>
        </p:sp>
        <p:pic>
          <p:nvPicPr>
            <p:cNvPr id="17418" name="Picture 95" descr="icone-rondbleu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593" y="2975"/>
              <a:ext cx="99" cy="1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419" name="Picture 96" descr="icone-rondbleu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289" y="2689"/>
              <a:ext cx="99" cy="1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7420" name="Text Box 97"/>
            <p:cNvSpPr txBox="1">
              <a:spLocks noChangeArrowheads="1"/>
            </p:cNvSpPr>
            <p:nvPr/>
          </p:nvSpPr>
          <p:spPr bwMode="auto">
            <a:xfrm>
              <a:off x="4340" y="2697"/>
              <a:ext cx="434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fr-FR" sz="800" b="1">
                  <a:solidFill>
                    <a:srgbClr val="003F7E"/>
                  </a:solidFill>
                </a:rPr>
                <a:t>Spot Asia</a:t>
              </a:r>
              <a:r>
                <a:rPr lang="fr-FR" sz="1000" b="1">
                  <a:solidFill>
                    <a:srgbClr val="003F7E"/>
                  </a:solidFill>
                </a:rPr>
                <a:t> </a:t>
              </a:r>
            </a:p>
          </p:txBody>
        </p:sp>
        <p:sp>
          <p:nvSpPr>
            <p:cNvPr id="17421" name="Text Box 98"/>
            <p:cNvSpPr txBox="1">
              <a:spLocks noChangeArrowheads="1"/>
            </p:cNvSpPr>
            <p:nvPr/>
          </p:nvSpPr>
          <p:spPr bwMode="auto">
            <a:xfrm>
              <a:off x="4293" y="2184"/>
              <a:ext cx="4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fr-FR" sz="800" b="1">
                  <a:solidFill>
                    <a:srgbClr val="003F7E"/>
                  </a:solidFill>
                </a:rPr>
                <a:t>Beijing</a:t>
              </a:r>
            </a:p>
            <a:p>
              <a:pPr algn="ctr"/>
              <a:r>
                <a:rPr lang="fr-FR" sz="800" b="1">
                  <a:solidFill>
                    <a:srgbClr val="003F7E"/>
                  </a:solidFill>
                </a:rPr>
                <a:t>Spot Image</a:t>
              </a:r>
              <a:r>
                <a:rPr lang="fr-FR" sz="1000" b="1">
                  <a:solidFill>
                    <a:srgbClr val="003F7E"/>
                  </a:solidFill>
                </a:rPr>
                <a:t> </a:t>
              </a:r>
            </a:p>
          </p:txBody>
        </p:sp>
        <p:pic>
          <p:nvPicPr>
            <p:cNvPr id="17422" name="Picture 100" descr="icone-rondbleu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720" y="2294"/>
              <a:ext cx="99" cy="1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7423" name="Text Box 101"/>
            <p:cNvSpPr txBox="1">
              <a:spLocks noChangeArrowheads="1"/>
            </p:cNvSpPr>
            <p:nvPr/>
          </p:nvSpPr>
          <p:spPr bwMode="auto">
            <a:xfrm>
              <a:off x="4713" y="2262"/>
              <a:ext cx="4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fr-FR" sz="800" b="1">
                  <a:solidFill>
                    <a:srgbClr val="003F7E"/>
                  </a:solidFill>
                </a:rPr>
                <a:t>Tokyo</a:t>
              </a:r>
            </a:p>
            <a:p>
              <a:pPr algn="ctr"/>
              <a:r>
                <a:rPr lang="fr-FR" sz="800" b="1">
                  <a:solidFill>
                    <a:srgbClr val="003F7E"/>
                  </a:solidFill>
                </a:rPr>
                <a:t>Spot Image</a:t>
              </a:r>
              <a:r>
                <a:rPr lang="fr-FR" sz="1000" b="1">
                  <a:solidFill>
                    <a:srgbClr val="003F7E"/>
                  </a:solidFill>
                </a:rPr>
                <a:t> </a:t>
              </a:r>
            </a:p>
          </p:txBody>
        </p:sp>
        <p:pic>
          <p:nvPicPr>
            <p:cNvPr id="17424" name="Picture 106" descr="mapeurope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884" y="1252"/>
              <a:ext cx="1314" cy="15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7425" name="Text Box 107"/>
            <p:cNvSpPr txBox="1">
              <a:spLocks noChangeArrowheads="1"/>
            </p:cNvSpPr>
            <p:nvPr/>
          </p:nvSpPr>
          <p:spPr bwMode="auto">
            <a:xfrm>
              <a:off x="2973" y="2210"/>
              <a:ext cx="394" cy="1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fr-FR" sz="800" b="1">
                  <a:solidFill>
                    <a:srgbClr val="003F7E"/>
                  </a:solidFill>
                </a:rPr>
                <a:t>Infoterra Spain</a:t>
              </a:r>
            </a:p>
          </p:txBody>
        </p:sp>
        <p:sp>
          <p:nvSpPr>
            <p:cNvPr id="17426" name="Text Box 109"/>
            <p:cNvSpPr txBox="1">
              <a:spLocks noChangeArrowheads="1"/>
            </p:cNvSpPr>
            <p:nvPr/>
          </p:nvSpPr>
          <p:spPr bwMode="auto">
            <a:xfrm>
              <a:off x="3290" y="2114"/>
              <a:ext cx="462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r-FR" sz="800" b="1">
                  <a:solidFill>
                    <a:srgbClr val="003F7E"/>
                  </a:solidFill>
                </a:rPr>
                <a:t>Spot Image</a:t>
              </a:r>
            </a:p>
          </p:txBody>
        </p:sp>
        <p:sp>
          <p:nvSpPr>
            <p:cNvPr id="17427" name="Text Box 113"/>
            <p:cNvSpPr txBox="1">
              <a:spLocks noChangeArrowheads="1"/>
            </p:cNvSpPr>
            <p:nvPr/>
          </p:nvSpPr>
          <p:spPr bwMode="auto">
            <a:xfrm>
              <a:off x="3047" y="1573"/>
              <a:ext cx="486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GB" sz="800" b="1">
                  <a:solidFill>
                    <a:srgbClr val="003F7E"/>
                  </a:solidFill>
                </a:rPr>
                <a:t>Infoterra UK</a:t>
              </a:r>
            </a:p>
          </p:txBody>
        </p:sp>
        <p:sp>
          <p:nvSpPr>
            <p:cNvPr id="17428" name="Text Box 119"/>
            <p:cNvSpPr txBox="1">
              <a:spLocks noChangeArrowheads="1"/>
            </p:cNvSpPr>
            <p:nvPr/>
          </p:nvSpPr>
          <p:spPr bwMode="auto">
            <a:xfrm>
              <a:off x="3702" y="1889"/>
              <a:ext cx="395" cy="1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fr-FR" sz="800" b="1">
                  <a:solidFill>
                    <a:srgbClr val="003F7E"/>
                  </a:solidFill>
                </a:rPr>
                <a:t>Infoterra</a:t>
              </a:r>
            </a:p>
            <a:p>
              <a:pPr algn="ctr">
                <a:lnSpc>
                  <a:spcPct val="85000"/>
                </a:lnSpc>
              </a:pPr>
              <a:r>
                <a:rPr lang="fr-FR" sz="800" b="1">
                  <a:solidFill>
                    <a:srgbClr val="003F7E"/>
                  </a:solidFill>
                </a:rPr>
                <a:t>Germany</a:t>
              </a:r>
            </a:p>
          </p:txBody>
        </p:sp>
        <p:pic>
          <p:nvPicPr>
            <p:cNvPr id="17429" name="Picture 124" descr="icone-rondbleu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3391" y="2210"/>
              <a:ext cx="80" cy="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7430" name="Text Box 120"/>
            <p:cNvSpPr txBox="1">
              <a:spLocks noChangeArrowheads="1"/>
            </p:cNvSpPr>
            <p:nvPr/>
          </p:nvSpPr>
          <p:spPr bwMode="auto">
            <a:xfrm>
              <a:off x="3852" y="2070"/>
              <a:ext cx="429" cy="1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ct val="85000"/>
                </a:lnSpc>
              </a:pPr>
              <a:r>
                <a:rPr lang="fr-FR" sz="800" b="1">
                  <a:solidFill>
                    <a:srgbClr val="003F7E"/>
                  </a:solidFill>
                </a:rPr>
                <a:t>Infoterra Hungary</a:t>
              </a:r>
            </a:p>
          </p:txBody>
        </p:sp>
        <p:pic>
          <p:nvPicPr>
            <p:cNvPr id="17431" name="Picture 99" descr="icone-rondbleu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511" y="2352"/>
              <a:ext cx="99" cy="1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7432" name="Text Box 132"/>
            <p:cNvSpPr txBox="1">
              <a:spLocks noChangeArrowheads="1"/>
            </p:cNvSpPr>
            <p:nvPr/>
          </p:nvSpPr>
          <p:spPr bwMode="auto">
            <a:xfrm>
              <a:off x="3724" y="2310"/>
              <a:ext cx="444" cy="2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fr-FR" sz="800" b="1">
                  <a:solidFill>
                    <a:srgbClr val="003F7E"/>
                  </a:solidFill>
                </a:rPr>
                <a:t>Spot Infoterra Hellas</a:t>
              </a:r>
            </a:p>
          </p:txBody>
        </p:sp>
        <p:grpSp>
          <p:nvGrpSpPr>
            <p:cNvPr id="4" name="Group 136"/>
            <p:cNvGrpSpPr>
              <a:grpSpLocks/>
            </p:cNvGrpSpPr>
            <p:nvPr/>
          </p:nvGrpSpPr>
          <p:grpSpPr bwMode="auto">
            <a:xfrm>
              <a:off x="4168" y="2371"/>
              <a:ext cx="484" cy="206"/>
              <a:chOff x="3736" y="2497"/>
              <a:chExt cx="733" cy="268"/>
            </a:xfrm>
          </p:grpSpPr>
          <p:sp>
            <p:nvSpPr>
              <p:cNvPr id="17444" name="Rectangle 129"/>
              <p:cNvSpPr>
                <a:spLocks noChangeArrowheads="1"/>
              </p:cNvSpPr>
              <p:nvPr/>
            </p:nvSpPr>
            <p:spPr bwMode="auto">
              <a:xfrm>
                <a:off x="3736" y="2589"/>
                <a:ext cx="733" cy="1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fr-FR" sz="800" b="1" i="1">
                    <a:solidFill>
                      <a:srgbClr val="003F7E"/>
                    </a:solidFill>
                  </a:rPr>
                  <a:t>Infoterra AP</a:t>
                </a:r>
              </a:p>
            </p:txBody>
          </p:sp>
          <p:pic>
            <p:nvPicPr>
              <p:cNvPr id="17445" name="Picture 134" descr="icone-rondbleu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4200" y="2497"/>
                <a:ext cx="150" cy="2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17434" name="Picture 139" descr="icone-rondbleu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3339" y="2340"/>
              <a:ext cx="88" cy="1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435" name="Picture 140" descr="icone-rondbleu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3186" y="2377"/>
              <a:ext cx="88" cy="1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436" name="Picture 141" descr="icone-rondbleu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3983" y="2500"/>
              <a:ext cx="88" cy="1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437" name="Picture 142" descr="icone-rondbleu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3803" y="2112"/>
              <a:ext cx="89" cy="1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438" name="Picture 143" descr="icone-rondbleu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3640" y="2081"/>
              <a:ext cx="88" cy="1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439" name="Picture 144" descr="icone-rondbleu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3682" y="1872"/>
              <a:ext cx="88" cy="1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440" name="Picture 145" descr="icone-rondbleu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3350" y="1662"/>
              <a:ext cx="88" cy="1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441" name="Picture 146" descr="icone-rondbleu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3387" y="1773"/>
              <a:ext cx="88" cy="1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442" name="Picture 147" descr="icone-rondbleu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3402" y="1878"/>
              <a:ext cx="89" cy="1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443" name="Picture 148" descr="icone-rondbleu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3536" y="2250"/>
              <a:ext cx="88" cy="1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1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077200" cy="639763"/>
          </a:xfrm>
        </p:spPr>
        <p:txBody>
          <a:bodyPr/>
          <a:lstStyle/>
          <a:p>
            <a:pPr eaLnBrk="1" hangingPunct="1"/>
            <a:r>
              <a:rPr lang="en-US" smtClean="0"/>
              <a:t>Corporate Overview</a:t>
            </a:r>
          </a:p>
        </p:txBody>
      </p:sp>
      <p:sp>
        <p:nvSpPr>
          <p:cNvPr id="31748" name="Content Placeholder 2"/>
          <p:cNvSpPr>
            <a:spLocks noGrp="1"/>
          </p:cNvSpPr>
          <p:nvPr>
            <p:ph idx="1"/>
          </p:nvPr>
        </p:nvSpPr>
        <p:spPr>
          <a:xfrm>
            <a:off x="381000" y="990600"/>
            <a:ext cx="8458200" cy="5410200"/>
          </a:xfrm>
        </p:spPr>
        <p:txBody>
          <a:bodyPr>
            <a:normAutofit/>
          </a:bodyPr>
          <a:lstStyle/>
          <a:p>
            <a:pPr marL="355600" indent="-355600" eaLnBrk="1" hangingPunct="1">
              <a:spcBef>
                <a:spcPts val="600"/>
              </a:spcBef>
              <a:buSzPct val="120000"/>
              <a:tabLst>
                <a:tab pos="266700" algn="l"/>
              </a:tabLst>
              <a:defRPr/>
            </a:pPr>
            <a:r>
              <a:rPr lang="en-US" sz="2000" kern="1200" dirty="0" smtClean="0"/>
              <a:t>Strong Global Presence</a:t>
            </a:r>
          </a:p>
          <a:p>
            <a:pPr lvl="1" eaLnBrk="1" hangingPunct="1">
              <a:defRPr/>
            </a:pPr>
            <a:r>
              <a:rPr lang="en-GB" sz="1600" dirty="0" smtClean="0"/>
              <a:t>Staff: +900, located in 12 countries</a:t>
            </a:r>
          </a:p>
          <a:p>
            <a:pPr lvl="1" eaLnBrk="1" hangingPunct="1">
              <a:defRPr/>
            </a:pPr>
            <a:r>
              <a:rPr lang="en-US" sz="1600" dirty="0" smtClean="0"/>
              <a:t>North American office located in </a:t>
            </a:r>
            <a:br>
              <a:rPr lang="en-US" sz="1600" dirty="0" smtClean="0"/>
            </a:br>
            <a:r>
              <a:rPr lang="en-US" sz="1600" dirty="0" smtClean="0"/>
              <a:t>Chantilly, VA</a:t>
            </a:r>
          </a:p>
          <a:p>
            <a:pPr lvl="1" eaLnBrk="1" hangingPunct="1">
              <a:defRPr/>
            </a:pPr>
            <a:endParaRPr lang="en-US" sz="1600" dirty="0" smtClean="0"/>
          </a:p>
          <a:p>
            <a:pPr marL="355600" indent="-355600" eaLnBrk="1" hangingPunct="1">
              <a:spcBef>
                <a:spcPts val="600"/>
              </a:spcBef>
              <a:buSzPct val="120000"/>
              <a:tabLst>
                <a:tab pos="266700" algn="l"/>
              </a:tabLst>
              <a:defRPr/>
            </a:pPr>
            <a:r>
              <a:rPr lang="en-US" sz="2000" dirty="0" smtClean="0"/>
              <a:t>Balanced Portfolio</a:t>
            </a:r>
          </a:p>
          <a:p>
            <a:pPr lvl="1" eaLnBrk="1" hangingPunct="1">
              <a:buClr>
                <a:schemeClr val="tx1"/>
              </a:buClr>
              <a:buSzPct val="100000"/>
              <a:defRPr/>
            </a:pPr>
            <a:r>
              <a:rPr lang="en-US" sz="1600" dirty="0" smtClean="0"/>
              <a:t>Optical &amp; Radar Geo-Imagery</a:t>
            </a:r>
          </a:p>
          <a:p>
            <a:pPr lvl="1" eaLnBrk="1" hangingPunct="1">
              <a:buClr>
                <a:schemeClr val="tx1"/>
              </a:buClr>
              <a:buSzPct val="100000"/>
              <a:defRPr/>
            </a:pPr>
            <a:r>
              <a:rPr lang="en-US" sz="1600" dirty="0" smtClean="0"/>
              <a:t>Change Detection &amp; Monitoring Services</a:t>
            </a:r>
          </a:p>
          <a:p>
            <a:pPr lvl="1" eaLnBrk="1" hangingPunct="1">
              <a:buClr>
                <a:schemeClr val="tx1"/>
              </a:buClr>
              <a:buSzPct val="100000"/>
              <a:defRPr/>
            </a:pPr>
            <a:r>
              <a:rPr lang="en-US" sz="1600" dirty="0" smtClean="0"/>
              <a:t>Global, Highly Accurate DEMs</a:t>
            </a:r>
          </a:p>
          <a:p>
            <a:pPr lvl="1" eaLnBrk="1" hangingPunct="1">
              <a:buClr>
                <a:schemeClr val="tx1"/>
              </a:buClr>
              <a:buSzPct val="100000"/>
              <a:buFont typeface="Wingdings" pitchFamily="2" charset="2"/>
              <a:buNone/>
              <a:defRPr/>
            </a:pPr>
            <a:endParaRPr lang="en-US" sz="1600" dirty="0" smtClean="0"/>
          </a:p>
          <a:p>
            <a:pPr marL="355600" indent="-355600" eaLnBrk="1" hangingPunct="1">
              <a:spcBef>
                <a:spcPts val="600"/>
              </a:spcBef>
              <a:buSzPct val="120000"/>
              <a:tabLst>
                <a:tab pos="266700" algn="l"/>
              </a:tabLst>
              <a:defRPr/>
            </a:pPr>
            <a:r>
              <a:rPr lang="en-GB" sz="2000" dirty="0" smtClean="0"/>
              <a:t>Extensive Satellite &amp; Imagery Resources</a:t>
            </a:r>
          </a:p>
          <a:p>
            <a:pPr lvl="1" eaLnBrk="1" hangingPunct="1">
              <a:defRPr/>
            </a:pPr>
            <a:r>
              <a:rPr lang="en-GB" sz="1600" dirty="0" smtClean="0"/>
              <a:t>Satellites in Operation: </a:t>
            </a:r>
            <a:r>
              <a:rPr lang="en-GB" sz="1600" b="1" dirty="0" smtClean="0"/>
              <a:t>SPOT 4 &amp; 5, </a:t>
            </a:r>
            <a:r>
              <a:rPr lang="en-GB" sz="1600" b="1" dirty="0" err="1" smtClean="0"/>
              <a:t>TerraSAR</a:t>
            </a:r>
            <a:r>
              <a:rPr lang="en-GB" sz="1600" b="1" dirty="0" smtClean="0"/>
              <a:t>-X &amp; </a:t>
            </a:r>
            <a:r>
              <a:rPr lang="en-GB" sz="1600" b="1" dirty="0" err="1" smtClean="0"/>
              <a:t>TanDEM</a:t>
            </a:r>
            <a:r>
              <a:rPr lang="en-GB" sz="1600" b="1" dirty="0" smtClean="0"/>
              <a:t>-X</a:t>
            </a:r>
          </a:p>
          <a:p>
            <a:pPr lvl="1" eaLnBrk="1" hangingPunct="1">
              <a:defRPr/>
            </a:pPr>
            <a:r>
              <a:rPr lang="en-GB" sz="1600" dirty="0" smtClean="0"/>
              <a:t>World’s Most Extensive Network of Direct Receiving Stations</a:t>
            </a:r>
          </a:p>
          <a:p>
            <a:pPr lvl="1" eaLnBrk="1" hangingPunct="1">
              <a:defRPr/>
            </a:pPr>
            <a:r>
              <a:rPr lang="en-US" sz="1600" dirty="0" smtClean="0"/>
              <a:t>Upcoming Very High-Resolution Satellites: </a:t>
            </a:r>
            <a:r>
              <a:rPr lang="en-US" sz="1600" b="1" dirty="0" err="1" smtClean="0"/>
              <a:t>Pléiades</a:t>
            </a:r>
            <a:r>
              <a:rPr lang="en-US" sz="1600" b="1" dirty="0" smtClean="0"/>
              <a:t> 1 &amp; 2</a:t>
            </a:r>
          </a:p>
          <a:p>
            <a:pPr lvl="1" eaLnBrk="1" hangingPunct="1">
              <a:defRPr/>
            </a:pPr>
            <a:r>
              <a:rPr lang="en-US" sz="1600" b="1" dirty="0" smtClean="0"/>
              <a:t>SPOT 6 &amp; 7 </a:t>
            </a:r>
            <a:r>
              <a:rPr lang="en-US" sz="1600" dirty="0" smtClean="0"/>
              <a:t>Continuity Program</a:t>
            </a:r>
            <a:endParaRPr lang="en-GB" sz="1600" dirty="0" smtClean="0"/>
          </a:p>
          <a:p>
            <a:pPr lvl="1" eaLnBrk="1" hangingPunct="1">
              <a:defRPr/>
            </a:pPr>
            <a:r>
              <a:rPr lang="en-GB" sz="1600" dirty="0" smtClean="0"/>
              <a:t>Distribution Rights for Other Satellites: </a:t>
            </a:r>
            <a:r>
              <a:rPr lang="en-GB" sz="1600" b="1" dirty="0" smtClean="0"/>
              <a:t>FORMOSAT-2, KOMPSAT-2, DEIMOS-1</a:t>
            </a:r>
            <a:endParaRPr lang="en-US" sz="2800" dirty="0" smtClean="0"/>
          </a:p>
          <a:p>
            <a:pPr lvl="1" eaLnBrk="1" hangingPunct="1">
              <a:defRPr/>
            </a:pPr>
            <a:endParaRPr lang="en-US" sz="1600" dirty="0" smtClean="0"/>
          </a:p>
        </p:txBody>
      </p:sp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381000" y="214290"/>
            <a:ext cx="8007350" cy="487362"/>
          </a:xfrm>
        </p:spPr>
        <p:txBody>
          <a:bodyPr/>
          <a:lstStyle/>
          <a:p>
            <a:pPr eaLnBrk="1" hangingPunct="1"/>
            <a:r>
              <a:rPr lang="en-US" dirty="0" smtClean="0"/>
              <a:t>Optical &amp; SAR Imagery</a:t>
            </a:r>
          </a:p>
        </p:txBody>
      </p:sp>
      <p:pic>
        <p:nvPicPr>
          <p:cNvPr id="11" name="Picture 2" descr="http://www.spotimage.fr/automne_modules_files/gal/edited/r444_cordillere_250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914400" y="4267200"/>
            <a:ext cx="1371600" cy="13716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4" name="Picture 2" descr="http://www.spotimage.fr/automne_modules_files/gal/edited/r444_cordillere_250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914400" y="1066800"/>
            <a:ext cx="1371600" cy="13716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7413" name="TextBox 16"/>
          <p:cNvSpPr txBox="1">
            <a:spLocks noChangeArrowheads="1"/>
          </p:cNvSpPr>
          <p:nvPr/>
        </p:nvSpPr>
        <p:spPr bwMode="auto">
          <a:xfrm>
            <a:off x="2438400" y="1285860"/>
            <a:ext cx="1828800" cy="794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800" dirty="0">
                <a:solidFill>
                  <a:schemeClr val="tx2"/>
                </a:solidFill>
              </a:rPr>
              <a:t>SPOT-4 &amp; -5</a:t>
            </a:r>
          </a:p>
          <a:p>
            <a:pPr>
              <a:buFont typeface="Wingdings" pitchFamily="2" charset="2"/>
              <a:buChar char="§"/>
            </a:pPr>
            <a:r>
              <a:rPr lang="en-US" sz="1000" dirty="0">
                <a:solidFill>
                  <a:schemeClr val="tx1"/>
                </a:solidFill>
              </a:rPr>
              <a:t> 2.5m -20m Optical Data</a:t>
            </a:r>
          </a:p>
          <a:p>
            <a:pPr>
              <a:buFont typeface="Wingdings" pitchFamily="2" charset="2"/>
              <a:buChar char="§"/>
            </a:pPr>
            <a:r>
              <a:rPr lang="en-US" sz="1000" dirty="0">
                <a:solidFill>
                  <a:schemeClr val="tx1"/>
                </a:solidFill>
              </a:rPr>
              <a:t> 60km x 60km Image Swath</a:t>
            </a:r>
          </a:p>
          <a:p>
            <a:pPr>
              <a:buFont typeface="Wingdings" pitchFamily="2" charset="2"/>
              <a:buChar char="§"/>
            </a:pPr>
            <a:r>
              <a:rPr lang="en-US" sz="1000" dirty="0">
                <a:solidFill>
                  <a:schemeClr val="tx1"/>
                </a:solidFill>
              </a:rPr>
              <a:t> 100+ Billion km</a:t>
            </a:r>
            <a:r>
              <a:rPr lang="en-US" sz="1000" baseline="30000" dirty="0">
                <a:solidFill>
                  <a:schemeClr val="tx1"/>
                </a:solidFill>
              </a:rPr>
              <a:t>2</a:t>
            </a:r>
            <a:r>
              <a:rPr lang="en-US" sz="1000" dirty="0">
                <a:solidFill>
                  <a:schemeClr val="tx1"/>
                </a:solidFill>
              </a:rPr>
              <a:t> Archive</a:t>
            </a:r>
          </a:p>
        </p:txBody>
      </p:sp>
      <p:sp>
        <p:nvSpPr>
          <p:cNvPr id="17414" name="TextBox 18"/>
          <p:cNvSpPr txBox="1">
            <a:spLocks noChangeArrowheads="1"/>
          </p:cNvSpPr>
          <p:nvPr/>
        </p:nvSpPr>
        <p:spPr bwMode="auto">
          <a:xfrm>
            <a:off x="2438400" y="4489007"/>
            <a:ext cx="2133600" cy="940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800" dirty="0">
                <a:solidFill>
                  <a:schemeClr val="tx2"/>
                </a:solidFill>
              </a:rPr>
              <a:t>Pléiades-1 &amp; -2</a:t>
            </a:r>
          </a:p>
          <a:p>
            <a:pPr>
              <a:buFont typeface="Wingdings" pitchFamily="2" charset="2"/>
              <a:buChar char="§"/>
            </a:pPr>
            <a:r>
              <a:rPr lang="en-US" sz="1000" dirty="0">
                <a:solidFill>
                  <a:schemeClr val="tx1"/>
                </a:solidFill>
              </a:rPr>
              <a:t> 50cm Optical Data Products</a:t>
            </a:r>
          </a:p>
          <a:p>
            <a:pPr>
              <a:buFont typeface="Wingdings" pitchFamily="2" charset="2"/>
              <a:buChar char="§"/>
            </a:pPr>
            <a:r>
              <a:rPr lang="en-US" sz="1000" dirty="0">
                <a:solidFill>
                  <a:schemeClr val="tx1"/>
                </a:solidFill>
              </a:rPr>
              <a:t> Daily Revisit</a:t>
            </a:r>
          </a:p>
          <a:p>
            <a:pPr>
              <a:buFont typeface="Wingdings" pitchFamily="2" charset="2"/>
              <a:buChar char="§"/>
            </a:pPr>
            <a:r>
              <a:rPr lang="en-US" sz="1000" dirty="0">
                <a:solidFill>
                  <a:schemeClr val="tx1"/>
                </a:solidFill>
              </a:rPr>
              <a:t> 95% of Resources Dedicated to </a:t>
            </a:r>
            <a:br>
              <a:rPr lang="en-US" sz="1000" dirty="0">
                <a:solidFill>
                  <a:schemeClr val="tx1"/>
                </a:solidFill>
              </a:rPr>
            </a:br>
            <a:r>
              <a:rPr lang="en-US" sz="1000" dirty="0">
                <a:solidFill>
                  <a:schemeClr val="tx1"/>
                </a:solidFill>
              </a:rPr>
              <a:t>   the Commercial Market</a:t>
            </a:r>
          </a:p>
        </p:txBody>
      </p:sp>
      <p:sp>
        <p:nvSpPr>
          <p:cNvPr id="17415" name="TextBox 19"/>
          <p:cNvSpPr txBox="1">
            <a:spLocks noChangeArrowheads="1"/>
          </p:cNvSpPr>
          <p:nvPr/>
        </p:nvSpPr>
        <p:spPr bwMode="auto">
          <a:xfrm>
            <a:off x="6629400" y="1295400"/>
            <a:ext cx="1752600" cy="794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800" dirty="0">
                <a:solidFill>
                  <a:schemeClr val="tx2"/>
                </a:solidFill>
              </a:rPr>
              <a:t>FORMOSAT-2</a:t>
            </a:r>
          </a:p>
          <a:p>
            <a:pPr>
              <a:buFont typeface="Wingdings" pitchFamily="2" charset="2"/>
              <a:buChar char="§"/>
            </a:pPr>
            <a:r>
              <a:rPr lang="en-US" sz="1000" dirty="0">
                <a:solidFill>
                  <a:schemeClr val="tx1"/>
                </a:solidFill>
              </a:rPr>
              <a:t> 2m Optical Data</a:t>
            </a:r>
          </a:p>
          <a:p>
            <a:pPr>
              <a:buFont typeface="Wingdings" pitchFamily="2" charset="2"/>
              <a:buChar char="§"/>
            </a:pPr>
            <a:r>
              <a:rPr lang="en-US" sz="1000" dirty="0">
                <a:solidFill>
                  <a:schemeClr val="tx1"/>
                </a:solidFill>
              </a:rPr>
              <a:t> Daily Revisit</a:t>
            </a:r>
          </a:p>
          <a:p>
            <a:pPr>
              <a:buFont typeface="Wingdings" pitchFamily="2" charset="2"/>
              <a:buChar char="§"/>
            </a:pPr>
            <a:r>
              <a:rPr lang="en-US" sz="1000" dirty="0">
                <a:solidFill>
                  <a:schemeClr val="tx1"/>
                </a:solidFill>
              </a:rPr>
              <a:t> Great for Site Monitoring</a:t>
            </a:r>
          </a:p>
        </p:txBody>
      </p:sp>
      <p:sp>
        <p:nvSpPr>
          <p:cNvPr id="17416" name="TextBox 20"/>
          <p:cNvSpPr txBox="1">
            <a:spLocks noChangeArrowheads="1"/>
          </p:cNvSpPr>
          <p:nvPr/>
        </p:nvSpPr>
        <p:spPr bwMode="auto">
          <a:xfrm>
            <a:off x="6629400" y="2819400"/>
            <a:ext cx="1600200" cy="940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800" dirty="0">
                <a:solidFill>
                  <a:schemeClr val="tx2"/>
                </a:solidFill>
              </a:rPr>
              <a:t>KOMPSAT-2</a:t>
            </a:r>
          </a:p>
          <a:p>
            <a:pPr>
              <a:buFont typeface="Wingdings" pitchFamily="2" charset="2"/>
              <a:buChar char="§"/>
            </a:pPr>
            <a:r>
              <a:rPr lang="en-US" sz="1000" dirty="0">
                <a:solidFill>
                  <a:schemeClr val="tx1"/>
                </a:solidFill>
              </a:rPr>
              <a:t> 1m Optical Data</a:t>
            </a:r>
          </a:p>
          <a:p>
            <a:pPr>
              <a:buFont typeface="Wingdings" pitchFamily="2" charset="2"/>
              <a:buChar char="§"/>
            </a:pPr>
            <a:r>
              <a:rPr lang="en-US" sz="1000" dirty="0">
                <a:solidFill>
                  <a:schemeClr val="tx1"/>
                </a:solidFill>
              </a:rPr>
              <a:t> Image Swath</a:t>
            </a:r>
          </a:p>
          <a:p>
            <a:pPr>
              <a:buFont typeface="Wingdings" pitchFamily="2" charset="2"/>
              <a:buChar char="§"/>
            </a:pPr>
            <a:r>
              <a:rPr lang="en-US" sz="1000" dirty="0">
                <a:solidFill>
                  <a:schemeClr val="tx1"/>
                </a:solidFill>
              </a:rPr>
              <a:t> Very High Resolution </a:t>
            </a:r>
            <a:br>
              <a:rPr lang="en-US" sz="1000" dirty="0">
                <a:solidFill>
                  <a:schemeClr val="tx1"/>
                </a:solidFill>
              </a:rPr>
            </a:br>
            <a:r>
              <a:rPr lang="en-US" sz="1000" dirty="0">
                <a:solidFill>
                  <a:schemeClr val="tx1"/>
                </a:solidFill>
              </a:rPr>
              <a:t>   Large-scale Mapping</a:t>
            </a:r>
          </a:p>
        </p:txBody>
      </p:sp>
      <p:sp>
        <p:nvSpPr>
          <p:cNvPr id="17417" name="TextBox 21"/>
          <p:cNvSpPr txBox="1">
            <a:spLocks noChangeArrowheads="1"/>
          </p:cNvSpPr>
          <p:nvPr/>
        </p:nvSpPr>
        <p:spPr bwMode="auto">
          <a:xfrm>
            <a:off x="2438400" y="2857496"/>
            <a:ext cx="1600200" cy="969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800" dirty="0" err="1">
                <a:solidFill>
                  <a:schemeClr val="tx2"/>
                </a:solidFill>
              </a:rPr>
              <a:t>TerraSAR</a:t>
            </a:r>
            <a:r>
              <a:rPr lang="en-US" sz="1800" dirty="0">
                <a:solidFill>
                  <a:schemeClr val="tx2"/>
                </a:solidFill>
              </a:rPr>
              <a:t>-X</a:t>
            </a:r>
          </a:p>
          <a:p>
            <a:pPr>
              <a:buFont typeface="Wingdings" pitchFamily="2" charset="2"/>
              <a:buChar char="§"/>
            </a:pPr>
            <a:r>
              <a:rPr lang="en-US" sz="400" dirty="0"/>
              <a:t> </a:t>
            </a:r>
            <a:r>
              <a:rPr lang="en-US" sz="1000" dirty="0">
                <a:solidFill>
                  <a:schemeClr val="tx1"/>
                </a:solidFill>
              </a:rPr>
              <a:t>SAR Imagery - </a:t>
            </a:r>
          </a:p>
          <a:p>
            <a:pPr>
              <a:buFont typeface="Wingdings" pitchFamily="2" charset="2"/>
              <a:buChar char="§"/>
            </a:pPr>
            <a:r>
              <a:rPr lang="en-US" sz="1000" dirty="0">
                <a:solidFill>
                  <a:schemeClr val="tx1"/>
                </a:solidFill>
              </a:rPr>
              <a:t> Up to 1m Resolution</a:t>
            </a:r>
          </a:p>
          <a:p>
            <a:pPr>
              <a:buFont typeface="Wingdings" pitchFamily="2" charset="2"/>
              <a:buChar char="§"/>
            </a:pPr>
            <a:r>
              <a:rPr lang="en-US" sz="1000" dirty="0">
                <a:solidFill>
                  <a:schemeClr val="tx1"/>
                </a:solidFill>
              </a:rPr>
              <a:t> Weather-independent</a:t>
            </a:r>
          </a:p>
          <a:p>
            <a:pPr>
              <a:buFont typeface="Wingdings" pitchFamily="2" charset="2"/>
              <a:buChar char="§"/>
            </a:pPr>
            <a:r>
              <a:rPr lang="en-US" sz="1000" dirty="0">
                <a:solidFill>
                  <a:schemeClr val="tx1"/>
                </a:solidFill>
              </a:rPr>
              <a:t> Unrivalled Access</a:t>
            </a:r>
          </a:p>
        </p:txBody>
      </p:sp>
      <p:pic>
        <p:nvPicPr>
          <p:cNvPr id="23" name="Picture 2" descr="http://www.spotimage.fr/automne_modules_files/gal/edited/r444_cordillere_250.jpg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914400" y="2667000"/>
            <a:ext cx="1371600" cy="13716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6" name="Picture 2" descr="http://www.spotimage.fr/automne_modules_files/gal/edited/r444_cordillere_250.jpg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5105400" y="1066800"/>
            <a:ext cx="1371600" cy="13716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7" name="Picture 2" descr="http://www.spotimage.fr/automne_modules_files/gal/edited/r444_cordillere_250.jpg"/>
          <p:cNvPicPr>
            <a:picLocks noChangeAspect="1" noChangeArrowheads="1"/>
          </p:cNvPicPr>
          <p:nvPr/>
        </p:nvPicPr>
        <p:blipFill>
          <a:blip r:embed="rId6" cstate="print"/>
          <a:srcRect l="12500" r="4167"/>
          <a:stretch>
            <a:fillRect/>
          </a:stretch>
        </p:blipFill>
        <p:spPr bwMode="auto">
          <a:xfrm>
            <a:off x="5105400" y="2727325"/>
            <a:ext cx="1371600" cy="12350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7421" name="TextBox 27"/>
          <p:cNvSpPr txBox="1">
            <a:spLocks noChangeArrowheads="1"/>
          </p:cNvSpPr>
          <p:nvPr/>
        </p:nvSpPr>
        <p:spPr bwMode="auto">
          <a:xfrm>
            <a:off x="6629400" y="4267200"/>
            <a:ext cx="1600200" cy="15250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800" dirty="0">
                <a:solidFill>
                  <a:schemeClr val="tx2"/>
                </a:solidFill>
              </a:rPr>
              <a:t>DEIMOS-1</a:t>
            </a:r>
          </a:p>
          <a:p>
            <a:pPr>
              <a:buFont typeface="Wingdings" pitchFamily="2" charset="2"/>
              <a:buChar char="§"/>
            </a:pPr>
            <a:r>
              <a:rPr lang="en-US" sz="1000" dirty="0">
                <a:solidFill>
                  <a:schemeClr val="tx1"/>
                </a:solidFill>
              </a:rPr>
              <a:t> 22m Optical Data</a:t>
            </a:r>
          </a:p>
          <a:p>
            <a:pPr>
              <a:buFont typeface="Wingdings" pitchFamily="2" charset="2"/>
              <a:buChar char="§"/>
            </a:pPr>
            <a:r>
              <a:rPr lang="en-US" sz="1000" dirty="0">
                <a:solidFill>
                  <a:schemeClr val="tx1"/>
                </a:solidFill>
              </a:rPr>
              <a:t> 600km Image Swath</a:t>
            </a:r>
          </a:p>
          <a:p>
            <a:pPr>
              <a:buFont typeface="Wingdings" pitchFamily="2" charset="2"/>
              <a:buChar char="§"/>
            </a:pPr>
            <a:r>
              <a:rPr lang="en-US" sz="1000" dirty="0">
                <a:solidFill>
                  <a:schemeClr val="tx1"/>
                </a:solidFill>
              </a:rPr>
              <a:t> Daily Revisit</a:t>
            </a:r>
          </a:p>
          <a:p>
            <a:pPr>
              <a:buFont typeface="Arial" pitchFamily="34" charset="0"/>
              <a:buChar char="•"/>
            </a:pPr>
            <a:endParaRPr lang="en-US" sz="1000" dirty="0">
              <a:solidFill>
                <a:schemeClr val="tx1"/>
              </a:solidFill>
            </a:endParaRPr>
          </a:p>
          <a:p>
            <a:endParaRPr lang="en-US" sz="1000" i="1" dirty="0">
              <a:solidFill>
                <a:schemeClr val="tx1"/>
              </a:solidFill>
            </a:endParaRPr>
          </a:p>
          <a:p>
            <a:endParaRPr lang="en-US" sz="1000" i="1" dirty="0">
              <a:solidFill>
                <a:schemeClr val="tx1"/>
              </a:solidFill>
            </a:endParaRPr>
          </a:p>
          <a:p>
            <a:r>
              <a:rPr lang="en-US" sz="1000" i="1" dirty="0">
                <a:solidFill>
                  <a:schemeClr val="tx1"/>
                </a:solidFill>
              </a:rPr>
              <a:t>Cloud-free coverage of the UK in </a:t>
            </a:r>
            <a:r>
              <a:rPr lang="en-US" sz="1000" b="1" i="1" dirty="0">
                <a:solidFill>
                  <a:schemeClr val="tx1"/>
                </a:solidFill>
              </a:rPr>
              <a:t>two</a:t>
            </a:r>
            <a:r>
              <a:rPr lang="en-US" sz="1000" i="1" dirty="0">
                <a:solidFill>
                  <a:schemeClr val="tx1"/>
                </a:solidFill>
              </a:rPr>
              <a:t> images!</a:t>
            </a:r>
          </a:p>
        </p:txBody>
      </p:sp>
      <p:pic>
        <p:nvPicPr>
          <p:cNvPr id="17423" name="Picture 1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105400" y="4267200"/>
            <a:ext cx="1371600" cy="16002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cxnSp>
        <p:nvCxnSpPr>
          <p:cNvPr id="21" name="Straight Arrow Connector 20"/>
          <p:cNvCxnSpPr/>
          <p:nvPr/>
        </p:nvCxnSpPr>
        <p:spPr bwMode="auto">
          <a:xfrm rot="10800000">
            <a:off x="6400800" y="5562600"/>
            <a:ext cx="304800" cy="77788"/>
          </a:xfrm>
          <a:prstGeom prst="straightConnector1">
            <a:avLst/>
          </a:prstGeom>
          <a:ln w="28575">
            <a:headEnd type="none" w="med" len="med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Date Placeholder 1"/>
          <p:cNvSpPr>
            <a:spLocks noGrp="1"/>
          </p:cNvSpPr>
          <p:nvPr>
            <p:ph type="dt" sz="half" idx="10"/>
          </p:nvPr>
        </p:nvSpPr>
        <p:spPr>
          <a:xfrm>
            <a:off x="157163" y="6645275"/>
            <a:ext cx="1800225" cy="144463"/>
          </a:xfrm>
        </p:spPr>
        <p:txBody>
          <a:bodyPr/>
          <a:lstStyle/>
          <a:p>
            <a:pPr>
              <a:defRPr/>
            </a:pPr>
            <a:r>
              <a:rPr lang="fr-FR" dirty="0" smtClean="0"/>
              <a:t>2/24/2011 - </a:t>
            </a:r>
            <a:fld id="{86395F21-428C-4E9B-A9B8-45D06C9B9121}" type="slidenum">
              <a:rPr lang="fr-FR" smtClean="0"/>
              <a:pPr>
                <a:defRPr/>
              </a:pPr>
              <a:t>4</a:t>
            </a:fld>
            <a:endParaRPr lang="fr-FR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381000" y="214290"/>
            <a:ext cx="8007350" cy="487362"/>
          </a:xfrm>
        </p:spPr>
        <p:txBody>
          <a:bodyPr/>
          <a:lstStyle/>
          <a:p>
            <a:pPr eaLnBrk="1" hangingPunct="1"/>
            <a:r>
              <a:rPr lang="en-US" dirty="0" smtClean="0"/>
              <a:t>Elevation Datasets</a:t>
            </a:r>
          </a:p>
        </p:txBody>
      </p:sp>
      <p:sp>
        <p:nvSpPr>
          <p:cNvPr id="17413" name="TextBox 16"/>
          <p:cNvSpPr txBox="1">
            <a:spLocks noChangeArrowheads="1"/>
          </p:cNvSpPr>
          <p:nvPr/>
        </p:nvSpPr>
        <p:spPr bwMode="auto">
          <a:xfrm>
            <a:off x="2438400" y="1379538"/>
            <a:ext cx="1989584" cy="794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800" dirty="0" smtClean="0">
                <a:solidFill>
                  <a:schemeClr val="tx2"/>
                </a:solidFill>
              </a:rPr>
              <a:t>Reference3D</a:t>
            </a:r>
            <a:endParaRPr lang="en-US" sz="1800" dirty="0">
              <a:solidFill>
                <a:schemeClr val="tx2"/>
              </a:solidFill>
            </a:endParaRPr>
          </a:p>
          <a:p>
            <a:pPr>
              <a:buFont typeface="Wingdings" pitchFamily="2" charset="2"/>
              <a:buChar char="§"/>
            </a:pPr>
            <a:r>
              <a:rPr lang="en-US" sz="1000" dirty="0">
                <a:solidFill>
                  <a:schemeClr val="tx1"/>
                </a:solidFill>
              </a:rPr>
              <a:t> </a:t>
            </a:r>
            <a:r>
              <a:rPr lang="en-US" sz="1000" dirty="0" smtClean="0">
                <a:solidFill>
                  <a:schemeClr val="tx1"/>
                </a:solidFill>
              </a:rPr>
              <a:t>DTED-2</a:t>
            </a:r>
            <a:endParaRPr lang="en-US" sz="1000" dirty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§"/>
            </a:pPr>
            <a:r>
              <a:rPr lang="en-US" sz="1000" dirty="0">
                <a:solidFill>
                  <a:schemeClr val="tx1"/>
                </a:solidFill>
              </a:rPr>
              <a:t> </a:t>
            </a:r>
            <a:r>
              <a:rPr lang="en-US" sz="1000" dirty="0" smtClean="0">
                <a:solidFill>
                  <a:schemeClr val="tx1"/>
                </a:solidFill>
              </a:rPr>
              <a:t>Ortho Image &amp; Quality Masks</a:t>
            </a:r>
            <a:endParaRPr lang="en-US" sz="1000" dirty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§"/>
            </a:pPr>
            <a:r>
              <a:rPr lang="en-US" sz="1000" dirty="0">
                <a:solidFill>
                  <a:schemeClr val="tx1"/>
                </a:solidFill>
              </a:rPr>
              <a:t> </a:t>
            </a:r>
            <a:r>
              <a:rPr lang="en-US" sz="1000" dirty="0" smtClean="0">
                <a:solidFill>
                  <a:schemeClr val="tx1"/>
                </a:solidFill>
              </a:rPr>
              <a:t>120+ Million </a:t>
            </a:r>
            <a:r>
              <a:rPr lang="en-US" sz="1000" dirty="0">
                <a:solidFill>
                  <a:schemeClr val="tx1"/>
                </a:solidFill>
              </a:rPr>
              <a:t>km</a:t>
            </a:r>
            <a:r>
              <a:rPr lang="en-US" sz="1000" baseline="30000" dirty="0">
                <a:solidFill>
                  <a:schemeClr val="tx1"/>
                </a:solidFill>
              </a:rPr>
              <a:t>2</a:t>
            </a:r>
            <a:r>
              <a:rPr lang="en-US" sz="1000" dirty="0">
                <a:solidFill>
                  <a:schemeClr val="tx1"/>
                </a:solidFill>
              </a:rPr>
              <a:t> </a:t>
            </a:r>
            <a:r>
              <a:rPr lang="en-US" sz="1000" dirty="0" smtClean="0">
                <a:solidFill>
                  <a:schemeClr val="tx1"/>
                </a:solidFill>
              </a:rPr>
              <a:t>Coverage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17414" name="TextBox 18"/>
          <p:cNvSpPr txBox="1">
            <a:spLocks noChangeArrowheads="1"/>
          </p:cNvSpPr>
          <p:nvPr/>
        </p:nvSpPr>
        <p:spPr bwMode="auto">
          <a:xfrm>
            <a:off x="2509838" y="4635200"/>
            <a:ext cx="2133600" cy="794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800" dirty="0" err="1" smtClean="0">
                <a:solidFill>
                  <a:schemeClr val="tx2"/>
                </a:solidFill>
              </a:rPr>
              <a:t>LiDAR</a:t>
            </a:r>
            <a:endParaRPr lang="en-US" sz="1800" dirty="0">
              <a:solidFill>
                <a:schemeClr val="tx2"/>
              </a:solidFill>
            </a:endParaRPr>
          </a:p>
          <a:p>
            <a:pPr>
              <a:buFont typeface="Wingdings" pitchFamily="2" charset="2"/>
              <a:buChar char="§"/>
            </a:pPr>
            <a:r>
              <a:rPr lang="en-US" sz="1000" dirty="0">
                <a:solidFill>
                  <a:schemeClr val="tx1"/>
                </a:solidFill>
              </a:rPr>
              <a:t> </a:t>
            </a:r>
            <a:r>
              <a:rPr lang="en-US" sz="1000" dirty="0" smtClean="0">
                <a:solidFill>
                  <a:schemeClr val="tx1"/>
                </a:solidFill>
              </a:rPr>
              <a:t>DEM, DTM, DSM</a:t>
            </a:r>
            <a:endParaRPr lang="en-US" sz="1000" dirty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§"/>
            </a:pPr>
            <a:r>
              <a:rPr lang="en-US" sz="1000" dirty="0" smtClean="0">
                <a:solidFill>
                  <a:schemeClr val="tx1"/>
                </a:solidFill>
              </a:rPr>
              <a:t>10cm – 2m Posts</a:t>
            </a:r>
            <a:endParaRPr lang="en-US" sz="1000" dirty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§"/>
            </a:pPr>
            <a:r>
              <a:rPr lang="en-US" sz="1000" dirty="0">
                <a:solidFill>
                  <a:schemeClr val="tx1"/>
                </a:solidFill>
              </a:rPr>
              <a:t> </a:t>
            </a:r>
            <a:r>
              <a:rPr lang="en-US" sz="1000" dirty="0" smtClean="0">
                <a:solidFill>
                  <a:schemeClr val="tx1"/>
                </a:solidFill>
              </a:rPr>
              <a:t>Sub-meter Accuracy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17415" name="TextBox 19"/>
          <p:cNvSpPr txBox="1">
            <a:spLocks noChangeArrowheads="1"/>
          </p:cNvSpPr>
          <p:nvPr/>
        </p:nvSpPr>
        <p:spPr bwMode="auto">
          <a:xfrm>
            <a:off x="6748490" y="1420490"/>
            <a:ext cx="1895476" cy="794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800" dirty="0" smtClean="0">
                <a:solidFill>
                  <a:schemeClr val="tx2"/>
                </a:solidFill>
              </a:rPr>
              <a:t>SPOT DEM</a:t>
            </a:r>
            <a:endParaRPr lang="en-US" sz="1800" dirty="0">
              <a:solidFill>
                <a:schemeClr val="tx2"/>
              </a:solidFill>
            </a:endParaRPr>
          </a:p>
          <a:p>
            <a:pPr>
              <a:buFont typeface="Wingdings" pitchFamily="2" charset="2"/>
              <a:buChar char="§"/>
            </a:pPr>
            <a:r>
              <a:rPr lang="en-US" sz="1000" dirty="0">
                <a:solidFill>
                  <a:schemeClr val="tx1"/>
                </a:solidFill>
              </a:rPr>
              <a:t> </a:t>
            </a:r>
            <a:r>
              <a:rPr lang="en-US" sz="1000" dirty="0" smtClean="0">
                <a:solidFill>
                  <a:schemeClr val="tx1"/>
                </a:solidFill>
              </a:rPr>
              <a:t>20m Post Spacing</a:t>
            </a:r>
            <a:endParaRPr lang="en-US" sz="1000" dirty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§"/>
            </a:pPr>
            <a:r>
              <a:rPr lang="en-US" sz="1000" dirty="0">
                <a:solidFill>
                  <a:schemeClr val="tx1"/>
                </a:solidFill>
              </a:rPr>
              <a:t> </a:t>
            </a:r>
            <a:r>
              <a:rPr lang="en-US" sz="1000" dirty="0" smtClean="0">
                <a:solidFill>
                  <a:schemeClr val="tx1"/>
                </a:solidFill>
              </a:rPr>
              <a:t>49 Million km</a:t>
            </a:r>
            <a:r>
              <a:rPr lang="en-US" sz="1000" baseline="30000" dirty="0" smtClean="0">
                <a:solidFill>
                  <a:schemeClr val="tx1"/>
                </a:solidFill>
              </a:rPr>
              <a:t>2</a:t>
            </a:r>
            <a:r>
              <a:rPr lang="en-US" sz="1000" dirty="0" smtClean="0">
                <a:solidFill>
                  <a:schemeClr val="tx1"/>
                </a:solidFill>
              </a:rPr>
              <a:t> Off-the-shelf</a:t>
            </a:r>
            <a:endParaRPr lang="en-US" sz="1000" dirty="0">
              <a:solidFill>
                <a:schemeClr val="tx1"/>
              </a:solidFill>
            </a:endParaRPr>
          </a:p>
          <a:p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17416" name="TextBox 20"/>
          <p:cNvSpPr txBox="1">
            <a:spLocks noChangeArrowheads="1"/>
          </p:cNvSpPr>
          <p:nvPr/>
        </p:nvSpPr>
        <p:spPr bwMode="auto">
          <a:xfrm>
            <a:off x="6758014" y="2849250"/>
            <a:ext cx="1600200" cy="794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800" dirty="0" err="1" smtClean="0">
                <a:solidFill>
                  <a:schemeClr val="tx2"/>
                </a:solidFill>
              </a:rPr>
              <a:t>TanDEM</a:t>
            </a:r>
            <a:r>
              <a:rPr lang="en-US" sz="1800" dirty="0" smtClean="0">
                <a:solidFill>
                  <a:schemeClr val="tx2"/>
                </a:solidFill>
              </a:rPr>
              <a:t>-X</a:t>
            </a:r>
            <a:endParaRPr lang="en-US" sz="1800" dirty="0">
              <a:solidFill>
                <a:schemeClr val="tx2"/>
              </a:solidFill>
            </a:endParaRPr>
          </a:p>
          <a:p>
            <a:pPr>
              <a:buFont typeface="Wingdings" pitchFamily="2" charset="2"/>
              <a:buChar char="§"/>
            </a:pPr>
            <a:r>
              <a:rPr lang="en-US" sz="1000" dirty="0">
                <a:solidFill>
                  <a:schemeClr val="tx1"/>
                </a:solidFill>
              </a:rPr>
              <a:t> </a:t>
            </a:r>
            <a:r>
              <a:rPr lang="en-US" sz="1000" dirty="0" smtClean="0">
                <a:solidFill>
                  <a:schemeClr val="tx1"/>
                </a:solidFill>
              </a:rPr>
              <a:t>Satellite IFSAR DEM</a:t>
            </a:r>
            <a:endParaRPr lang="en-US" sz="1000" dirty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§"/>
            </a:pPr>
            <a:r>
              <a:rPr lang="en-US" sz="1000" dirty="0">
                <a:solidFill>
                  <a:schemeClr val="tx1"/>
                </a:solidFill>
              </a:rPr>
              <a:t> </a:t>
            </a:r>
            <a:r>
              <a:rPr lang="en-US" sz="1000" dirty="0" smtClean="0">
                <a:solidFill>
                  <a:schemeClr val="tx1"/>
                </a:solidFill>
              </a:rPr>
              <a:t>Global Collection Plan</a:t>
            </a:r>
            <a:endParaRPr lang="en-US" sz="1000" dirty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§"/>
            </a:pPr>
            <a:r>
              <a:rPr lang="en-US" sz="1000" dirty="0">
                <a:solidFill>
                  <a:schemeClr val="tx1"/>
                </a:solidFill>
              </a:rPr>
              <a:t> </a:t>
            </a:r>
            <a:r>
              <a:rPr lang="en-US" sz="1000" dirty="0" smtClean="0">
                <a:solidFill>
                  <a:schemeClr val="tx1"/>
                </a:solidFill>
              </a:rPr>
              <a:t>High Accuracy 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17417" name="TextBox 21"/>
          <p:cNvSpPr txBox="1">
            <a:spLocks noChangeArrowheads="1"/>
          </p:cNvSpPr>
          <p:nvPr/>
        </p:nvSpPr>
        <p:spPr bwMode="auto">
          <a:xfrm>
            <a:off x="2438400" y="2895600"/>
            <a:ext cx="1600200" cy="9987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800" dirty="0" err="1">
                <a:solidFill>
                  <a:schemeClr val="tx2"/>
                </a:solidFill>
              </a:rPr>
              <a:t>TerraSAR</a:t>
            </a:r>
            <a:r>
              <a:rPr lang="en-US" sz="1800" dirty="0">
                <a:solidFill>
                  <a:schemeClr val="tx2"/>
                </a:solidFill>
              </a:rPr>
              <a:t>-X</a:t>
            </a:r>
          </a:p>
          <a:p>
            <a:pPr>
              <a:buFont typeface="Arial" pitchFamily="34" charset="0"/>
              <a:buChar char="•"/>
            </a:pPr>
            <a:r>
              <a:rPr lang="en-US" sz="400" dirty="0"/>
              <a:t> </a:t>
            </a:r>
            <a:endParaRPr lang="en-US" sz="1000" dirty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§"/>
            </a:pPr>
            <a:r>
              <a:rPr lang="en-US" sz="1000" dirty="0">
                <a:solidFill>
                  <a:schemeClr val="tx1"/>
                </a:solidFill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</a:rPr>
              <a:t>Radargrammetry</a:t>
            </a:r>
            <a:r>
              <a:rPr lang="en-US" sz="1000" dirty="0" smtClean="0">
                <a:solidFill>
                  <a:schemeClr val="tx1"/>
                </a:solidFill>
              </a:rPr>
              <a:t> DEM </a:t>
            </a:r>
          </a:p>
          <a:p>
            <a:pPr>
              <a:buFont typeface="Wingdings" pitchFamily="2" charset="2"/>
              <a:buChar char="§"/>
            </a:pPr>
            <a:r>
              <a:rPr lang="en-US" sz="1000" dirty="0" smtClean="0">
                <a:solidFill>
                  <a:schemeClr val="tx1"/>
                </a:solidFill>
              </a:rPr>
              <a:t>10m Post Spacing</a:t>
            </a:r>
            <a:endParaRPr lang="en-US" sz="1000" dirty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§"/>
            </a:pPr>
            <a:r>
              <a:rPr lang="en-US" sz="1000" dirty="0">
                <a:solidFill>
                  <a:schemeClr val="tx1"/>
                </a:solidFill>
              </a:rPr>
              <a:t> Weather-independent</a:t>
            </a:r>
          </a:p>
          <a:p>
            <a:pPr>
              <a:buFont typeface="Wingdings" pitchFamily="2" charset="2"/>
              <a:buChar char="§"/>
            </a:pPr>
            <a:r>
              <a:rPr lang="en-US" sz="1000" dirty="0">
                <a:solidFill>
                  <a:schemeClr val="tx1"/>
                </a:solidFill>
              </a:rPr>
              <a:t> Unrivalled Access</a:t>
            </a:r>
          </a:p>
        </p:txBody>
      </p:sp>
      <p:sp>
        <p:nvSpPr>
          <p:cNvPr id="17421" name="TextBox 27"/>
          <p:cNvSpPr txBox="1">
            <a:spLocks noChangeArrowheads="1"/>
          </p:cNvSpPr>
          <p:nvPr/>
        </p:nvSpPr>
        <p:spPr bwMode="auto">
          <a:xfrm>
            <a:off x="6739786" y="4625247"/>
            <a:ext cx="2047056" cy="12326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800" dirty="0" smtClean="0">
                <a:solidFill>
                  <a:schemeClr val="tx2"/>
                </a:solidFill>
              </a:rPr>
              <a:t>HR Stereo Pairs</a:t>
            </a:r>
            <a:endParaRPr lang="en-US" sz="1800" dirty="0">
              <a:solidFill>
                <a:schemeClr val="tx2"/>
              </a:solidFill>
            </a:endParaRPr>
          </a:p>
          <a:p>
            <a:pPr>
              <a:buFont typeface="Wingdings" pitchFamily="2" charset="2"/>
              <a:buChar char="§"/>
            </a:pPr>
            <a:r>
              <a:rPr lang="en-US" sz="1000" dirty="0">
                <a:solidFill>
                  <a:schemeClr val="tx1"/>
                </a:solidFill>
              </a:rPr>
              <a:t> </a:t>
            </a:r>
            <a:r>
              <a:rPr lang="en-US" sz="1000" dirty="0" smtClean="0">
                <a:solidFill>
                  <a:schemeClr val="tx1"/>
                </a:solidFill>
              </a:rPr>
              <a:t>Satellite or Aerial based data</a:t>
            </a:r>
            <a:endParaRPr lang="en-US" sz="1000" dirty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§"/>
            </a:pPr>
            <a:r>
              <a:rPr lang="en-US" sz="1000" dirty="0">
                <a:solidFill>
                  <a:schemeClr val="tx1"/>
                </a:solidFill>
              </a:rPr>
              <a:t> </a:t>
            </a:r>
            <a:r>
              <a:rPr lang="en-US" sz="1000" dirty="0" smtClean="0">
                <a:solidFill>
                  <a:schemeClr val="tx1"/>
                </a:solidFill>
              </a:rPr>
              <a:t>High Accuracy </a:t>
            </a:r>
            <a:endParaRPr lang="en-US" sz="1000" dirty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§"/>
            </a:pPr>
            <a:r>
              <a:rPr lang="en-US" sz="1000" dirty="0">
                <a:solidFill>
                  <a:schemeClr val="tx1"/>
                </a:solidFill>
              </a:rPr>
              <a:t> </a:t>
            </a:r>
            <a:r>
              <a:rPr lang="en-US" sz="1000" dirty="0" smtClean="0">
                <a:solidFill>
                  <a:schemeClr val="tx1"/>
                </a:solidFill>
              </a:rPr>
              <a:t>On Demand Processing</a:t>
            </a:r>
            <a:endParaRPr lang="en-US" sz="1000" dirty="0">
              <a:solidFill>
                <a:schemeClr val="tx1"/>
              </a:solidFill>
            </a:endParaRPr>
          </a:p>
          <a:p>
            <a:pPr>
              <a:buFont typeface="Arial" pitchFamily="34" charset="0"/>
              <a:buChar char="•"/>
            </a:pPr>
            <a:endParaRPr lang="en-US" sz="1000" dirty="0">
              <a:solidFill>
                <a:schemeClr val="tx1"/>
              </a:solidFill>
            </a:endParaRPr>
          </a:p>
          <a:p>
            <a:endParaRPr lang="en-US" sz="1000" i="1" dirty="0">
              <a:solidFill>
                <a:schemeClr val="tx1"/>
              </a:solidFill>
            </a:endParaRPr>
          </a:p>
          <a:p>
            <a:endParaRPr lang="en-US" sz="1000" i="1" dirty="0">
              <a:solidFill>
                <a:schemeClr val="tx1"/>
              </a:solidFill>
            </a:endParaRPr>
          </a:p>
        </p:txBody>
      </p:sp>
      <p:pic>
        <p:nvPicPr>
          <p:cNvPr id="16" name="Picture 6" descr="N35E110_DEM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0522" y="1124744"/>
            <a:ext cx="1468122" cy="136815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26" name="Picture 2" descr="K:\Xchgdir\Jessi\GE_Screen_Shot.t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76056" y="1132154"/>
            <a:ext cx="1512168" cy="136815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8" name="burkine_sesimic_v4.avi">
            <a:hlinkClick r:id="" action="ppaction://media"/>
          </p:cNvPr>
          <p:cNvPicPr>
            <a:picLocks noRot="1" noChangeAspect="1" noChangeArrowheads="1"/>
          </p:cNvPicPr>
          <p:nvPr>
            <a:videoFile r:link="rId1"/>
          </p:nvPr>
        </p:nvPicPr>
        <p:blipFill>
          <a:blip r:embed="rId5" cstate="print"/>
          <a:srcRect l="24654" t="4762"/>
          <a:stretch>
            <a:fillRect/>
          </a:stretch>
        </p:blipFill>
        <p:spPr bwMode="auto">
          <a:xfrm>
            <a:off x="5076056" y="4365104"/>
            <a:ext cx="1518881" cy="14401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9" name="Picture 3"/>
          <p:cNvPicPr>
            <a:picLocks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76056" y="2703220"/>
            <a:ext cx="1474614" cy="14401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0" name="Picture 5" descr="Leic_FP_1ppm_2033"/>
          <p:cNvPicPr>
            <a:picLocks noChangeAspect="1" noChangeArrowheads="1"/>
          </p:cNvPicPr>
          <p:nvPr/>
        </p:nvPicPr>
        <p:blipFill>
          <a:blip r:embed="rId7" cstate="print"/>
          <a:srcRect l="32299"/>
          <a:stretch>
            <a:fillRect/>
          </a:stretch>
        </p:blipFill>
        <p:spPr bwMode="auto">
          <a:xfrm>
            <a:off x="827584" y="4365104"/>
            <a:ext cx="1498404" cy="14401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2" name="Picture 4" descr="fgi172"/>
          <p:cNvPicPr>
            <a:picLocks noChangeAspect="1" noChangeArrowheads="1"/>
          </p:cNvPicPr>
          <p:nvPr/>
        </p:nvPicPr>
        <p:blipFill>
          <a:blip r:embed="rId8" cstate="print"/>
          <a:srcRect l="50787" t="4208" b="15839"/>
          <a:stretch>
            <a:fillRect/>
          </a:stretch>
        </p:blipFill>
        <p:spPr bwMode="auto">
          <a:xfrm>
            <a:off x="827584" y="2714620"/>
            <a:ext cx="1512168" cy="138191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5" name="Date Placeholder 1"/>
          <p:cNvSpPr>
            <a:spLocks noGrp="1"/>
          </p:cNvSpPr>
          <p:nvPr>
            <p:ph type="dt" sz="half" idx="10"/>
          </p:nvPr>
        </p:nvSpPr>
        <p:spPr>
          <a:xfrm>
            <a:off x="157163" y="6645275"/>
            <a:ext cx="1800225" cy="144463"/>
          </a:xfrm>
        </p:spPr>
        <p:txBody>
          <a:bodyPr/>
          <a:lstStyle/>
          <a:p>
            <a:pPr>
              <a:defRPr/>
            </a:pPr>
            <a:r>
              <a:rPr lang="fr-FR" dirty="0" smtClean="0"/>
              <a:t>2/24/2011 - </a:t>
            </a:r>
            <a:fld id="{86395F21-428C-4E9B-A9B8-45D06C9B9121}" type="slidenum">
              <a:rPr lang="fr-FR" smtClean="0"/>
              <a:pPr>
                <a:defRPr/>
              </a:pPr>
              <a:t>5</a:t>
            </a:fld>
            <a:endParaRPr lang="fr-FR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video>
              <p:cMediaNode>
                <p:cTn id="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 bwMode="auto">
          <a:xfrm>
            <a:off x="4788024" y="1548656"/>
            <a:ext cx="3960440" cy="4248472"/>
          </a:xfrm>
          <a:prstGeom prst="rect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0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16" name="Rectangle 15"/>
          <p:cNvSpPr/>
          <p:nvPr/>
        </p:nvSpPr>
        <p:spPr bwMode="auto">
          <a:xfrm>
            <a:off x="395536" y="3717032"/>
            <a:ext cx="2592288" cy="2924944"/>
          </a:xfrm>
          <a:prstGeom prst="rect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0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15" name="Rectangle 14"/>
          <p:cNvSpPr/>
          <p:nvPr/>
        </p:nvSpPr>
        <p:spPr bwMode="auto">
          <a:xfrm>
            <a:off x="395536" y="692696"/>
            <a:ext cx="2592288" cy="2808312"/>
          </a:xfrm>
          <a:prstGeom prst="rect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0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19872" y="188640"/>
            <a:ext cx="5040486" cy="490066"/>
          </a:xfrm>
        </p:spPr>
        <p:txBody>
          <a:bodyPr/>
          <a:lstStyle/>
          <a:p>
            <a:r>
              <a:rPr lang="en-US" dirty="0" smtClean="0"/>
              <a:t>Hybrid Elevation Solutions</a:t>
            </a:r>
            <a:endParaRPr lang="en-US" dirty="0"/>
          </a:p>
        </p:txBody>
      </p:sp>
      <p:pic>
        <p:nvPicPr>
          <p:cNvPr id="5" name="Image 3" descr="Image 1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59336" y="1692672"/>
            <a:ext cx="3600400" cy="36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Image 5" descr="Image 3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1767" y="785292"/>
            <a:ext cx="2180033" cy="21800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Image 6" descr="Image 5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2" y="3789040"/>
            <a:ext cx="2232247" cy="22371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ZoneTexte 7"/>
          <p:cNvSpPr txBox="1">
            <a:spLocks noChangeArrowheads="1"/>
          </p:cNvSpPr>
          <p:nvPr/>
        </p:nvSpPr>
        <p:spPr bwMode="auto">
          <a:xfrm>
            <a:off x="683568" y="2924944"/>
            <a:ext cx="1979003" cy="5601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charset="0"/>
              </a:rPr>
              <a:t>SPOT DEM</a:t>
            </a:r>
            <a:endParaRPr lang="fr-FR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charset="0"/>
            </a:endParaRPr>
          </a:p>
        </p:txBody>
      </p:sp>
      <p:sp>
        <p:nvSpPr>
          <p:cNvPr id="10" name="ZoneTexte 8"/>
          <p:cNvSpPr txBox="1">
            <a:spLocks noChangeArrowheads="1"/>
          </p:cNvSpPr>
          <p:nvPr/>
        </p:nvSpPr>
        <p:spPr bwMode="auto">
          <a:xfrm>
            <a:off x="358578" y="6021288"/>
            <a:ext cx="2629246" cy="5016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charset="0"/>
              </a:rPr>
              <a:t>TerraSAR</a:t>
            </a:r>
            <a:r>
              <a:rPr lang="fr-FR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charset="0"/>
              </a:rPr>
              <a:t>-X DEM</a:t>
            </a:r>
            <a:endParaRPr lang="fr-FR" sz="2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charset="0"/>
            </a:endParaRPr>
          </a:p>
        </p:txBody>
      </p:sp>
      <p:sp>
        <p:nvSpPr>
          <p:cNvPr id="11" name="ZoneTexte 9"/>
          <p:cNvSpPr txBox="1">
            <a:spLocks noChangeArrowheads="1"/>
          </p:cNvSpPr>
          <p:nvPr/>
        </p:nvSpPr>
        <p:spPr bwMode="auto">
          <a:xfrm>
            <a:off x="5103352" y="5221064"/>
            <a:ext cx="2696957" cy="5601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sz="32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charset="0"/>
              </a:rPr>
              <a:t>Void</a:t>
            </a:r>
            <a:r>
              <a:rPr lang="fr-FR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charset="0"/>
              </a:rPr>
              <a:t> Free DEM</a:t>
            </a:r>
            <a:endParaRPr lang="fr-FR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 bwMode="auto">
          <a:xfrm>
            <a:off x="5004048" y="980728"/>
            <a:ext cx="2664296" cy="2960464"/>
          </a:xfrm>
          <a:prstGeom prst="rect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0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16" name="Rectangle 15"/>
          <p:cNvSpPr/>
          <p:nvPr/>
        </p:nvSpPr>
        <p:spPr bwMode="auto">
          <a:xfrm>
            <a:off x="395536" y="3717032"/>
            <a:ext cx="2592288" cy="2924944"/>
          </a:xfrm>
          <a:prstGeom prst="rect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0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15" name="Rectangle 14"/>
          <p:cNvSpPr/>
          <p:nvPr/>
        </p:nvSpPr>
        <p:spPr bwMode="auto">
          <a:xfrm>
            <a:off x="395536" y="692696"/>
            <a:ext cx="2592288" cy="2808312"/>
          </a:xfrm>
          <a:prstGeom prst="rect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0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19872" y="188640"/>
            <a:ext cx="5040486" cy="490066"/>
          </a:xfrm>
        </p:spPr>
        <p:txBody>
          <a:bodyPr/>
          <a:lstStyle/>
          <a:p>
            <a:r>
              <a:rPr lang="en-US" dirty="0" smtClean="0"/>
              <a:t>Hybrid Elevation Solutions</a:t>
            </a:r>
            <a:endParaRPr lang="en-US" dirty="0"/>
          </a:p>
        </p:txBody>
      </p:sp>
      <p:pic>
        <p:nvPicPr>
          <p:cNvPr id="5" name="Image 3" descr="Image 1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75360" y="1124744"/>
            <a:ext cx="2240384" cy="2240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Image 5" descr="Image 3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1767" y="785292"/>
            <a:ext cx="2180033" cy="21800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Image 6" descr="Image 5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2" y="3789040"/>
            <a:ext cx="2232247" cy="22371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ZoneTexte 7"/>
          <p:cNvSpPr txBox="1">
            <a:spLocks noChangeArrowheads="1"/>
          </p:cNvSpPr>
          <p:nvPr/>
        </p:nvSpPr>
        <p:spPr bwMode="auto">
          <a:xfrm>
            <a:off x="683568" y="2924944"/>
            <a:ext cx="1979003" cy="5601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charset="0"/>
              </a:rPr>
              <a:t>SPOT DEM</a:t>
            </a:r>
            <a:endParaRPr lang="fr-FR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charset="0"/>
            </a:endParaRPr>
          </a:p>
        </p:txBody>
      </p:sp>
      <p:sp>
        <p:nvSpPr>
          <p:cNvPr id="10" name="ZoneTexte 8"/>
          <p:cNvSpPr txBox="1">
            <a:spLocks noChangeArrowheads="1"/>
          </p:cNvSpPr>
          <p:nvPr/>
        </p:nvSpPr>
        <p:spPr bwMode="auto">
          <a:xfrm>
            <a:off x="358578" y="6021288"/>
            <a:ext cx="2629246" cy="5016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charset="0"/>
              </a:rPr>
              <a:t>TerraSAR</a:t>
            </a:r>
            <a:r>
              <a:rPr lang="fr-FR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charset="0"/>
              </a:rPr>
              <a:t>-X DEM</a:t>
            </a:r>
            <a:endParaRPr lang="fr-FR" sz="2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charset="0"/>
            </a:endParaRPr>
          </a:p>
        </p:txBody>
      </p:sp>
      <p:sp>
        <p:nvSpPr>
          <p:cNvPr id="11" name="ZoneTexte 9"/>
          <p:cNvSpPr txBox="1">
            <a:spLocks noChangeArrowheads="1"/>
          </p:cNvSpPr>
          <p:nvPr/>
        </p:nvSpPr>
        <p:spPr bwMode="auto">
          <a:xfrm>
            <a:off x="5148064" y="3437136"/>
            <a:ext cx="1978427" cy="5016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charset="0"/>
              </a:rPr>
              <a:t>Hybrid</a:t>
            </a:r>
            <a:r>
              <a:rPr lang="fr-FR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charset="0"/>
              </a:rPr>
              <a:t> DEM</a:t>
            </a:r>
            <a:endParaRPr lang="fr-FR" sz="2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charset="0"/>
            </a:endParaRPr>
          </a:p>
        </p:txBody>
      </p:sp>
      <p:cxnSp>
        <p:nvCxnSpPr>
          <p:cNvPr id="13" name="Straight Arrow Connector 12"/>
          <p:cNvCxnSpPr>
            <a:stCxn id="15" idx="3"/>
          </p:cNvCxnSpPr>
          <p:nvPr/>
        </p:nvCxnSpPr>
        <p:spPr bwMode="auto">
          <a:xfrm>
            <a:off x="2987824" y="2096852"/>
            <a:ext cx="1944216" cy="108012"/>
          </a:xfrm>
          <a:prstGeom prst="straightConnector1">
            <a:avLst/>
          </a:prstGeom>
          <a:noFill/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cxnSp>
      <p:cxnSp>
        <p:nvCxnSpPr>
          <p:cNvPr id="14" name="Straight Arrow Connector 13"/>
          <p:cNvCxnSpPr>
            <a:stCxn id="16" idx="3"/>
          </p:cNvCxnSpPr>
          <p:nvPr/>
        </p:nvCxnSpPr>
        <p:spPr bwMode="auto">
          <a:xfrm flipV="1">
            <a:off x="2987824" y="2420888"/>
            <a:ext cx="1944216" cy="2758616"/>
          </a:xfrm>
          <a:prstGeom prst="straightConnector1">
            <a:avLst/>
          </a:prstGeom>
          <a:noFill/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cxnSp>
      <p:sp>
        <p:nvSpPr>
          <p:cNvPr id="23" name="Content Placeholder 22"/>
          <p:cNvSpPr>
            <a:spLocks noGrp="1"/>
          </p:cNvSpPr>
          <p:nvPr>
            <p:ph idx="1"/>
          </p:nvPr>
        </p:nvSpPr>
        <p:spPr>
          <a:xfrm>
            <a:off x="4572000" y="4149080"/>
            <a:ext cx="4392488" cy="2088232"/>
          </a:xfrm>
        </p:spPr>
        <p:txBody>
          <a:bodyPr/>
          <a:lstStyle/>
          <a:p>
            <a:r>
              <a:rPr lang="en-US" sz="2400" dirty="0" smtClean="0"/>
              <a:t>Increased coverage over cloudy regions</a:t>
            </a:r>
          </a:p>
          <a:p>
            <a:r>
              <a:rPr lang="en-US" sz="2400" dirty="0" smtClean="0"/>
              <a:t>Cost effective</a:t>
            </a:r>
          </a:p>
          <a:p>
            <a:r>
              <a:rPr lang="en-US" sz="2400" dirty="0" smtClean="0"/>
              <a:t>Constant </a:t>
            </a:r>
            <a:r>
              <a:rPr lang="en-US" sz="2400" dirty="0" smtClean="0"/>
              <a:t>q</a:t>
            </a:r>
            <a:r>
              <a:rPr lang="en-US" sz="2400" dirty="0" smtClean="0"/>
              <a:t>uality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fr-FR" dirty="0" smtClean="0"/>
              <a:t>2/24/2011 - </a:t>
            </a:r>
            <a:fld id="{86395F21-428C-4E9B-A9B8-45D06C9B9121}" type="slidenum">
              <a:rPr lang="fr-FR" smtClean="0"/>
              <a:pPr>
                <a:defRPr/>
              </a:pPr>
              <a:t>8</a:t>
            </a:fld>
            <a:endParaRPr lang="fr-FR" dirty="0"/>
          </a:p>
        </p:txBody>
      </p:sp>
      <p:grpSp>
        <p:nvGrpSpPr>
          <p:cNvPr id="5" name="Group 35"/>
          <p:cNvGrpSpPr>
            <a:grpSpLocks/>
          </p:cNvGrpSpPr>
          <p:nvPr/>
        </p:nvGrpSpPr>
        <p:grpSpPr bwMode="auto">
          <a:xfrm>
            <a:off x="3946525" y="1214422"/>
            <a:ext cx="3030538" cy="1239837"/>
            <a:chOff x="3284" y="652"/>
            <a:chExt cx="1909" cy="781"/>
          </a:xfrm>
        </p:grpSpPr>
        <p:pic>
          <p:nvPicPr>
            <p:cNvPr id="6" name="Picture 12" descr="EXPRESSMaps activation008 LIGHT"/>
            <p:cNvPicPr>
              <a:picLocks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289" y="652"/>
              <a:ext cx="1043" cy="7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" name="Text Box 14"/>
            <p:cNvSpPr txBox="1">
              <a:spLocks noChangeArrowheads="1"/>
            </p:cNvSpPr>
            <p:nvPr/>
          </p:nvSpPr>
          <p:spPr bwMode="auto">
            <a:xfrm>
              <a:off x="3284" y="652"/>
              <a:ext cx="1909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fr-FR" sz="1200" b="1">
                  <a:solidFill>
                    <a:schemeClr val="bg1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charset="0"/>
                </a:rPr>
                <a:t>Mapping &amp; </a:t>
              </a:r>
            </a:p>
            <a:p>
              <a:pPr>
                <a:defRPr/>
              </a:pPr>
              <a:r>
                <a:rPr lang="fr-FR" sz="1200" b="1">
                  <a:solidFill>
                    <a:schemeClr val="bg1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charset="0"/>
                </a:rPr>
                <a:t>Land management</a:t>
              </a:r>
            </a:p>
          </p:txBody>
        </p:sp>
      </p:grpSp>
      <p:grpSp>
        <p:nvGrpSpPr>
          <p:cNvPr id="8" name="Group 63"/>
          <p:cNvGrpSpPr>
            <a:grpSpLocks/>
          </p:cNvGrpSpPr>
          <p:nvPr/>
        </p:nvGrpSpPr>
        <p:grpSpPr bwMode="auto">
          <a:xfrm>
            <a:off x="2085975" y="1214422"/>
            <a:ext cx="1655763" cy="1243012"/>
            <a:chOff x="1314" y="927"/>
            <a:chExt cx="1043" cy="783"/>
          </a:xfrm>
        </p:grpSpPr>
        <p:pic>
          <p:nvPicPr>
            <p:cNvPr id="9" name="Picture 62" descr="grassland © Eugeny Moskvitin fotolia"/>
            <p:cNvPicPr>
              <a:picLocks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314" y="927"/>
              <a:ext cx="1043" cy="7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" name="Text Box 17"/>
            <p:cNvSpPr txBox="1">
              <a:spLocks noChangeArrowheads="1"/>
            </p:cNvSpPr>
            <p:nvPr/>
          </p:nvSpPr>
          <p:spPr bwMode="auto">
            <a:xfrm>
              <a:off x="1317" y="939"/>
              <a:ext cx="826" cy="4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200" b="1">
                  <a:solidFill>
                    <a:schemeClr val="bg1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charset="0"/>
                </a:rPr>
                <a:t>Environment &amp; </a:t>
              </a:r>
            </a:p>
            <a:p>
              <a:pPr>
                <a:defRPr/>
              </a:pPr>
              <a:r>
                <a:rPr lang="fr-FR" sz="1200" b="1">
                  <a:solidFill>
                    <a:schemeClr val="bg1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charset="0"/>
                </a:rPr>
                <a:t>Forestry</a:t>
              </a:r>
            </a:p>
            <a:p>
              <a:pPr>
                <a:defRPr/>
              </a:pPr>
              <a:endParaRPr lang="fr-FR" sz="1200" b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endParaRPr>
            </a:p>
          </p:txBody>
        </p:sp>
      </p:grpSp>
      <p:grpSp>
        <p:nvGrpSpPr>
          <p:cNvPr id="11" name="Group 58"/>
          <p:cNvGrpSpPr>
            <a:grpSpLocks/>
          </p:cNvGrpSpPr>
          <p:nvPr/>
        </p:nvGrpSpPr>
        <p:grpSpPr bwMode="auto">
          <a:xfrm>
            <a:off x="4214810" y="4116401"/>
            <a:ext cx="1655763" cy="1241425"/>
            <a:chOff x="2758" y="2713"/>
            <a:chExt cx="1043" cy="782"/>
          </a:xfrm>
        </p:grpSpPr>
        <p:pic>
          <p:nvPicPr>
            <p:cNvPr id="12" name="Picture 6" descr="DGI-rollup-3"/>
            <p:cNvPicPr>
              <a:picLocks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758" y="2713"/>
              <a:ext cx="1043" cy="7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" name="Text Box 9"/>
            <p:cNvSpPr txBox="1">
              <a:spLocks noChangeArrowheads="1"/>
            </p:cNvSpPr>
            <p:nvPr/>
          </p:nvSpPr>
          <p:spPr bwMode="auto">
            <a:xfrm>
              <a:off x="2758" y="2713"/>
              <a:ext cx="989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200" b="1">
                  <a:solidFill>
                    <a:schemeClr val="bg1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charset="0"/>
                </a:rPr>
                <a:t>Defense &amp; Security</a:t>
              </a:r>
            </a:p>
          </p:txBody>
        </p:sp>
      </p:grpSp>
      <p:grpSp>
        <p:nvGrpSpPr>
          <p:cNvPr id="14" name="Group 59"/>
          <p:cNvGrpSpPr>
            <a:grpSpLocks/>
          </p:cNvGrpSpPr>
          <p:nvPr/>
        </p:nvGrpSpPr>
        <p:grpSpPr bwMode="auto">
          <a:xfrm>
            <a:off x="2362200" y="4116401"/>
            <a:ext cx="1655763" cy="1241425"/>
            <a:chOff x="1488" y="2713"/>
            <a:chExt cx="1043" cy="782"/>
          </a:xfrm>
        </p:grpSpPr>
        <p:pic>
          <p:nvPicPr>
            <p:cNvPr id="15" name="Picture 7" descr="Feu &amp; pompier © seulement pour PPT"/>
            <p:cNvPicPr>
              <a:picLocks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488" y="2713"/>
              <a:ext cx="1043" cy="7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6" name="Text Box 21"/>
            <p:cNvSpPr txBox="1">
              <a:spLocks noChangeArrowheads="1"/>
            </p:cNvSpPr>
            <p:nvPr/>
          </p:nvSpPr>
          <p:spPr bwMode="auto">
            <a:xfrm>
              <a:off x="1488" y="2721"/>
              <a:ext cx="71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 rtl="1">
                <a:defRPr/>
              </a:pPr>
              <a:r>
                <a:rPr lang="fr-FR" sz="1200" b="1">
                  <a:solidFill>
                    <a:schemeClr val="bg1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charset="0"/>
                </a:rPr>
                <a:t>Risk &amp; crisis </a:t>
              </a:r>
            </a:p>
            <a:p>
              <a:pPr algn="r" rtl="1">
                <a:defRPr/>
              </a:pPr>
              <a:r>
                <a:rPr lang="fr-FR" sz="1200" b="1">
                  <a:solidFill>
                    <a:schemeClr val="bg1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charset="0"/>
                </a:rPr>
                <a:t>management</a:t>
              </a:r>
            </a:p>
          </p:txBody>
        </p:sp>
      </p:grpSp>
      <p:grpSp>
        <p:nvGrpSpPr>
          <p:cNvPr id="17" name="Group 60"/>
          <p:cNvGrpSpPr>
            <a:grpSpLocks/>
          </p:cNvGrpSpPr>
          <p:nvPr/>
        </p:nvGrpSpPr>
        <p:grpSpPr bwMode="auto">
          <a:xfrm>
            <a:off x="6072198" y="4116401"/>
            <a:ext cx="1655762" cy="1241425"/>
            <a:chOff x="4087" y="2713"/>
            <a:chExt cx="1043" cy="782"/>
          </a:xfrm>
        </p:grpSpPr>
        <p:pic>
          <p:nvPicPr>
            <p:cNvPr id="18" name="Picture 34"/>
            <p:cNvPicPr>
              <a:picLocks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4087" y="2713"/>
              <a:ext cx="1043" cy="7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9" name="Text Box 28"/>
            <p:cNvSpPr txBox="1">
              <a:spLocks noChangeArrowheads="1"/>
            </p:cNvSpPr>
            <p:nvPr/>
          </p:nvSpPr>
          <p:spPr bwMode="auto">
            <a:xfrm>
              <a:off x="4092" y="2714"/>
              <a:ext cx="875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200" b="1">
                  <a:solidFill>
                    <a:schemeClr val="bg1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charset="0"/>
                </a:rPr>
                <a:t>Oil &amp; Gas, Mines</a:t>
              </a:r>
            </a:p>
          </p:txBody>
        </p:sp>
      </p:grpSp>
      <p:grpSp>
        <p:nvGrpSpPr>
          <p:cNvPr id="20" name="Group 38"/>
          <p:cNvGrpSpPr>
            <a:grpSpLocks/>
          </p:cNvGrpSpPr>
          <p:nvPr/>
        </p:nvGrpSpPr>
        <p:grpSpPr bwMode="auto">
          <a:xfrm>
            <a:off x="3325813" y="2671747"/>
            <a:ext cx="1947862" cy="1243012"/>
            <a:chOff x="2653" y="1513"/>
            <a:chExt cx="1227" cy="783"/>
          </a:xfrm>
        </p:grpSpPr>
        <p:pic>
          <p:nvPicPr>
            <p:cNvPr id="21" name="Picture 5"/>
            <p:cNvPicPr>
              <a:picLocks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2653" y="1514"/>
              <a:ext cx="1043" cy="7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2" name="Text Box 11"/>
            <p:cNvSpPr txBox="1">
              <a:spLocks noChangeArrowheads="1"/>
            </p:cNvSpPr>
            <p:nvPr/>
          </p:nvSpPr>
          <p:spPr bwMode="auto">
            <a:xfrm>
              <a:off x="2654" y="1513"/>
              <a:ext cx="1226" cy="3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r>
                <a:rPr lang="fr-FR" sz="1200" b="1">
                  <a:solidFill>
                    <a:schemeClr val="bg1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charset="0"/>
                </a:rPr>
                <a:t>LBS &amp; </a:t>
              </a:r>
            </a:p>
            <a:p>
              <a:pPr>
                <a:defRPr/>
              </a:pPr>
              <a:r>
                <a:rPr lang="fr-FR" sz="1200" b="1">
                  <a:solidFill>
                    <a:schemeClr val="bg1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charset="0"/>
                </a:rPr>
                <a:t>Navigation</a:t>
              </a:r>
            </a:p>
          </p:txBody>
        </p:sp>
      </p:grpSp>
      <p:grpSp>
        <p:nvGrpSpPr>
          <p:cNvPr id="23" name="Group 37"/>
          <p:cNvGrpSpPr>
            <a:grpSpLocks/>
          </p:cNvGrpSpPr>
          <p:nvPr/>
        </p:nvGrpSpPr>
        <p:grpSpPr bwMode="auto">
          <a:xfrm>
            <a:off x="1435100" y="2671747"/>
            <a:ext cx="1655763" cy="1244600"/>
            <a:chOff x="1462" y="1513"/>
            <a:chExt cx="1043" cy="784"/>
          </a:xfrm>
        </p:grpSpPr>
        <p:pic>
          <p:nvPicPr>
            <p:cNvPr id="24" name="Picture 4" descr="champ moissonné 4© © mediarts"/>
            <p:cNvPicPr>
              <a:picLocks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1462" y="1514"/>
              <a:ext cx="1043" cy="7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5" name="Text Box 19"/>
            <p:cNvSpPr txBox="1">
              <a:spLocks noChangeArrowheads="1"/>
            </p:cNvSpPr>
            <p:nvPr/>
          </p:nvSpPr>
          <p:spPr bwMode="auto">
            <a:xfrm>
              <a:off x="1469" y="1513"/>
              <a:ext cx="62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200" b="1">
                  <a:solidFill>
                    <a:schemeClr val="bg1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charset="0"/>
                </a:rPr>
                <a:t>Agriculture</a:t>
              </a:r>
            </a:p>
          </p:txBody>
        </p:sp>
      </p:grpSp>
      <p:grpSp>
        <p:nvGrpSpPr>
          <p:cNvPr id="26" name="Group 39"/>
          <p:cNvGrpSpPr>
            <a:grpSpLocks/>
          </p:cNvGrpSpPr>
          <p:nvPr/>
        </p:nvGrpSpPr>
        <p:grpSpPr bwMode="auto">
          <a:xfrm>
            <a:off x="5202253" y="2671747"/>
            <a:ext cx="1655763" cy="1241425"/>
            <a:chOff x="3806" y="1501"/>
            <a:chExt cx="1043" cy="782"/>
          </a:xfrm>
        </p:grpSpPr>
        <p:pic>
          <p:nvPicPr>
            <p:cNvPr id="27" name="Picture 33"/>
            <p:cNvPicPr>
              <a:picLocks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3806" y="1501"/>
              <a:ext cx="1043" cy="7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8" name="Text Box 31"/>
            <p:cNvSpPr txBox="1">
              <a:spLocks noChangeArrowheads="1"/>
            </p:cNvSpPr>
            <p:nvPr/>
          </p:nvSpPr>
          <p:spPr bwMode="auto">
            <a:xfrm>
              <a:off x="3814" y="1509"/>
              <a:ext cx="963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200" b="1">
                  <a:solidFill>
                    <a:schemeClr val="bg1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charset="0"/>
                </a:rPr>
                <a:t>Maritime &amp; coastal</a:t>
              </a:r>
            </a:p>
          </p:txBody>
        </p:sp>
      </p:grpSp>
      <p:sp>
        <p:nvSpPr>
          <p:cNvPr id="30" name="Rectangle 2"/>
          <p:cNvSpPr txBox="1">
            <a:spLocks noChangeArrowheads="1"/>
          </p:cNvSpPr>
          <p:nvPr/>
        </p:nvSpPr>
        <p:spPr bwMode="auto">
          <a:xfrm>
            <a:off x="428596" y="142852"/>
            <a:ext cx="7632700" cy="661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Serving Versatile Application Needs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53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000"/>
                            </p:stCondLst>
                            <p:childTnLst>
                              <p:par>
                                <p:cTn id="23" presetID="53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000"/>
                            </p:stCondLst>
                            <p:childTnLst>
                              <p:par>
                                <p:cTn id="29" presetID="53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1500"/>
                            </p:stCondLst>
                            <p:childTnLst>
                              <p:par>
                                <p:cTn id="35" presetID="53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4000"/>
                            </p:stCondLst>
                            <p:childTnLst>
                              <p:par>
                                <p:cTn id="41" presetID="53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6500"/>
                            </p:stCondLst>
                            <p:childTnLst>
                              <p:par>
                                <p:cTn id="47" presetID="53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993790"/>
            <a:ext cx="7888242" cy="4506912"/>
          </a:xfrm>
        </p:spPr>
        <p:txBody>
          <a:bodyPr/>
          <a:lstStyle/>
          <a:p>
            <a:r>
              <a:rPr lang="en-US" sz="2000" dirty="0" smtClean="0"/>
              <a:t>SPOT-5</a:t>
            </a:r>
          </a:p>
          <a:p>
            <a:pPr lvl="1"/>
            <a:r>
              <a:rPr lang="en-US" sz="1600" dirty="0" smtClean="0"/>
              <a:t>2 High Resolution Geometry (HRG) Instruments</a:t>
            </a:r>
          </a:p>
          <a:p>
            <a:pPr lvl="2"/>
            <a:r>
              <a:rPr lang="en-US" sz="1400" dirty="0" smtClean="0"/>
              <a:t>2.5m &amp; 5m Panchromatic</a:t>
            </a:r>
          </a:p>
          <a:p>
            <a:pPr lvl="2"/>
            <a:r>
              <a:rPr lang="en-US" sz="1400" dirty="0" smtClean="0"/>
              <a:t>10m 4-Band Multispectral</a:t>
            </a:r>
          </a:p>
          <a:p>
            <a:pPr lvl="3"/>
            <a:r>
              <a:rPr lang="en-US" sz="1100" dirty="0" smtClean="0"/>
              <a:t> Green, Red, NIR, &amp; SWIR</a:t>
            </a:r>
          </a:p>
          <a:p>
            <a:pPr lvl="1"/>
            <a:r>
              <a:rPr lang="en-US" sz="1600" dirty="0" smtClean="0"/>
              <a:t>High Resolution Stereo (HRS) Instrument</a:t>
            </a:r>
          </a:p>
          <a:p>
            <a:pPr lvl="2"/>
            <a:r>
              <a:rPr lang="en-US" sz="1400" dirty="0" smtClean="0"/>
              <a:t>DTED-2 DEM (Reference3D)</a:t>
            </a:r>
          </a:p>
          <a:p>
            <a:pPr lvl="2"/>
            <a:r>
              <a:rPr lang="en-US" sz="1400" dirty="0" smtClean="0"/>
              <a:t>20m Post Spacing DEM (SPOT DEM)</a:t>
            </a:r>
          </a:p>
          <a:p>
            <a:pPr lvl="1"/>
            <a:r>
              <a:rPr lang="en-US" sz="1600" dirty="0" smtClean="0"/>
              <a:t>Vegetation (VGT) Instrument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fr-FR" dirty="0" smtClean="0"/>
              <a:t>2/24/2011 - </a:t>
            </a:r>
            <a:fld id="{86395F21-428C-4E9B-A9B8-45D06C9B9121}" type="slidenum">
              <a:rPr lang="fr-FR" smtClean="0"/>
              <a:pPr>
                <a:defRPr/>
              </a:pPr>
              <a:t>9</a:t>
            </a:fld>
            <a:endParaRPr lang="fr-FR" dirty="0"/>
          </a:p>
        </p:txBody>
      </p:sp>
      <p:pic>
        <p:nvPicPr>
          <p:cNvPr id="6" name="Picture 3" descr="Spot5"/>
          <p:cNvPicPr preferRelativeResize="0">
            <a:picLocks noChangeAspect="1" noChangeArrowheads="1"/>
          </p:cNvPicPr>
          <p:nvPr/>
        </p:nvPicPr>
        <p:blipFill>
          <a:blip r:embed="rId2" cstate="print"/>
          <a:srcRect l="2353" t="3486"/>
          <a:stretch>
            <a:fillRect/>
          </a:stretch>
        </p:blipFill>
        <p:spPr bwMode="auto">
          <a:xfrm>
            <a:off x="6048673" y="1124744"/>
            <a:ext cx="2987823" cy="1993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5715008" y="2428868"/>
            <a:ext cx="564578" cy="2970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tx2"/>
                </a:solidFill>
              </a:rPr>
              <a:t>HRS</a:t>
            </a:r>
          </a:p>
        </p:txBody>
      </p:sp>
      <p:cxnSp>
        <p:nvCxnSpPr>
          <p:cNvPr id="9" name="Straight Arrow Connector 8"/>
          <p:cNvCxnSpPr/>
          <p:nvPr/>
        </p:nvCxnSpPr>
        <p:spPr bwMode="auto">
          <a:xfrm flipV="1">
            <a:off x="6192689" y="2204864"/>
            <a:ext cx="432048" cy="288032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1" name="TextBox 10"/>
          <p:cNvSpPr txBox="1"/>
          <p:nvPr/>
        </p:nvSpPr>
        <p:spPr>
          <a:xfrm>
            <a:off x="5143504" y="1785926"/>
            <a:ext cx="683200" cy="2970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tx2"/>
                </a:solidFill>
              </a:rPr>
              <a:t>HRG1</a:t>
            </a:r>
            <a:endParaRPr lang="en-US" sz="1400" dirty="0">
              <a:solidFill>
                <a:schemeClr val="tx2"/>
              </a:solidFill>
            </a:endParaRPr>
          </a:p>
        </p:txBody>
      </p:sp>
      <p:cxnSp>
        <p:nvCxnSpPr>
          <p:cNvPr id="12" name="Straight Arrow Connector 11"/>
          <p:cNvCxnSpPr/>
          <p:nvPr/>
        </p:nvCxnSpPr>
        <p:spPr bwMode="auto">
          <a:xfrm flipV="1">
            <a:off x="5752896" y="1700808"/>
            <a:ext cx="295777" cy="144016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4" name="TextBox 13"/>
          <p:cNvSpPr txBox="1"/>
          <p:nvPr/>
        </p:nvSpPr>
        <p:spPr>
          <a:xfrm>
            <a:off x="7072331" y="428604"/>
            <a:ext cx="714380" cy="2970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tx2"/>
                </a:solidFill>
              </a:rPr>
              <a:t>HRG2</a:t>
            </a:r>
            <a:endParaRPr lang="en-US" sz="1400" dirty="0">
              <a:solidFill>
                <a:schemeClr val="tx2"/>
              </a:solidFill>
            </a:endParaRPr>
          </a:p>
        </p:txBody>
      </p:sp>
      <p:cxnSp>
        <p:nvCxnSpPr>
          <p:cNvPr id="15" name="Straight Arrow Connector 14"/>
          <p:cNvCxnSpPr>
            <a:stCxn id="14" idx="2"/>
          </p:cNvCxnSpPr>
          <p:nvPr/>
        </p:nvCxnSpPr>
        <p:spPr bwMode="auto">
          <a:xfrm rot="5400000">
            <a:off x="6823364" y="686543"/>
            <a:ext cx="567093" cy="645222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9" name="TextBox 18"/>
          <p:cNvSpPr txBox="1"/>
          <p:nvPr/>
        </p:nvSpPr>
        <p:spPr>
          <a:xfrm>
            <a:off x="6984777" y="2636912"/>
            <a:ext cx="553357" cy="2970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tx2"/>
                </a:solidFill>
              </a:rPr>
              <a:t>VGT</a:t>
            </a:r>
          </a:p>
        </p:txBody>
      </p:sp>
      <p:cxnSp>
        <p:nvCxnSpPr>
          <p:cNvPr id="20" name="Straight Arrow Connector 19"/>
          <p:cNvCxnSpPr>
            <a:stCxn id="19" idx="0"/>
          </p:cNvCxnSpPr>
          <p:nvPr/>
        </p:nvCxnSpPr>
        <p:spPr bwMode="auto">
          <a:xfrm rot="16200000" flipV="1">
            <a:off x="6799083" y="2174539"/>
            <a:ext cx="648070" cy="276676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6" name="Content Placeholder 2"/>
          <p:cNvSpPr txBox="1">
            <a:spLocks/>
          </p:cNvSpPr>
          <p:nvPr/>
        </p:nvSpPr>
        <p:spPr bwMode="auto">
          <a:xfrm>
            <a:off x="571472" y="3547936"/>
            <a:ext cx="7816804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268288" lvl="0" indent="-268288" eaLnBrk="0" hangingPunct="0">
              <a:lnSpc>
                <a:spcPct val="100000"/>
              </a:lnSpc>
              <a:spcBef>
                <a:spcPct val="75000"/>
              </a:spcBef>
              <a:buClr>
                <a:schemeClr val="hlink"/>
              </a:buClr>
              <a:buSzPct val="110000"/>
              <a:buFont typeface="Wingdings" pitchFamily="2" charset="2"/>
              <a:buChar char="§"/>
              <a:defRPr/>
            </a:pPr>
            <a:r>
              <a:rPr lang="en-US" sz="2000" kern="0" dirty="0" smtClean="0">
                <a:solidFill>
                  <a:schemeClr val="tx2"/>
                </a:solidFill>
              </a:rPr>
              <a:t>SDMI Ortho Imagery Source</a:t>
            </a:r>
          </a:p>
          <a:p>
            <a:pPr marL="720725" lvl="1" indent="-185738" eaLnBrk="0" hangingPunct="0">
              <a:lnSpc>
                <a:spcPct val="100000"/>
              </a:lnSpc>
              <a:spcBef>
                <a:spcPct val="10000"/>
              </a:spcBef>
              <a:buFont typeface="Wingdings" pitchFamily="2" charset="2"/>
              <a:buChar char="§"/>
              <a:defRPr/>
            </a:pPr>
            <a:r>
              <a:rPr lang="en-US" sz="1600" kern="0" dirty="0" smtClean="0">
                <a:solidFill>
                  <a:schemeClr val="tx1"/>
                </a:solidFill>
              </a:rPr>
              <a:t>2.5m Pan &amp; 10m MS Scene Bundles</a:t>
            </a:r>
          </a:p>
          <a:p>
            <a:pPr marL="268288" marR="0" lvl="0" indent="-268288" algn="l" defTabSz="914400" rtl="0" eaLnBrk="0" fontAlgn="base" latinLnBrk="0" hangingPunct="0">
              <a:lnSpc>
                <a:spcPct val="100000"/>
              </a:lnSpc>
              <a:spcBef>
                <a:spcPct val="75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Char char="§"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US Forest Service</a:t>
            </a:r>
          </a:p>
          <a:p>
            <a:pPr marL="720725" marR="0" lvl="1" indent="-185738" algn="l" defTabSz="914400" rtl="0" eaLnBrk="0" fontAlgn="base" latinLnBrk="0" hangingPunct="0">
              <a:lnSpc>
                <a:spcPct val="100000"/>
              </a:lnSpc>
              <a:spcBef>
                <a:spcPct val="1000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Copper River Delta Project</a:t>
            </a:r>
          </a:p>
          <a:p>
            <a:pPr marL="720725" marR="0" lvl="1" indent="-185738" algn="l" defTabSz="914400" rtl="0" eaLnBrk="0" fontAlgn="base" latinLnBrk="0" hangingPunct="0">
              <a:lnSpc>
                <a:spcPct val="100000"/>
              </a:lnSpc>
              <a:spcBef>
                <a:spcPct val="1000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HRS DEMs in the Chugach and </a:t>
            </a:r>
            <a:r>
              <a:rPr kumimoji="0" lang="en-US" sz="16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Tongass</a:t>
            </a: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 National Forests</a:t>
            </a:r>
          </a:p>
          <a:p>
            <a:pPr marL="268288" marR="0" lvl="0" indent="-268288" algn="l" defTabSz="914400" rtl="0" eaLnBrk="0" fontAlgn="base" latinLnBrk="0" hangingPunct="0">
              <a:lnSpc>
                <a:spcPct val="100000"/>
              </a:lnSpc>
              <a:spcBef>
                <a:spcPct val="75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Char char="§"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Woods Hole Research Center &amp; UAF</a:t>
            </a:r>
          </a:p>
          <a:p>
            <a:pPr marL="720725" marR="0" lvl="1" indent="-185738" algn="l" defTabSz="914400" rtl="0" eaLnBrk="0" fontAlgn="base" latinLnBrk="0" hangingPunct="0">
              <a:lnSpc>
                <a:spcPct val="100000"/>
              </a:lnSpc>
              <a:spcBef>
                <a:spcPct val="1000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Vegetation Responses to Climate Change </a:t>
            </a:r>
          </a:p>
          <a:p>
            <a:pPr marL="1149350" marR="0" lvl="2" indent="-150813" algn="l" defTabSz="914400" rtl="0" eaLnBrk="0" fontAlgn="base" latinLnBrk="0" hangingPunct="0">
              <a:lnSpc>
                <a:spcPct val="100000"/>
              </a:lnSpc>
              <a:spcBef>
                <a:spcPct val="10000"/>
              </a:spcBef>
              <a:spcAft>
                <a:spcPct val="0"/>
              </a:spcAft>
              <a:buClrTx/>
              <a:buSzPct val="70000"/>
              <a:buFont typeface="Wingdings" pitchFamily="2" charset="2"/>
              <a:buChar char="§"/>
              <a:tabLst/>
              <a:defRPr/>
            </a:pPr>
            <a:r>
              <a:rPr kumimoji="0" lang="en-US" sz="1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More information </a:t>
            </a:r>
            <a:r>
              <a:rPr kumimoji="0" lang="en-US" sz="1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hlinkClick r:id="rId3"/>
              </a:rPr>
              <a:t>http://www.planet-action.org/web/85-project-detail.php?projectID=1571</a:t>
            </a:r>
            <a:r>
              <a:rPr kumimoji="0" 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 </a:t>
            </a:r>
          </a:p>
          <a:p>
            <a:pPr marL="268288" marR="0" lvl="0" indent="-268288" algn="l" defTabSz="914400" rtl="0" eaLnBrk="0" fontAlgn="base" latinLnBrk="0" hangingPunct="0">
              <a:lnSpc>
                <a:spcPct val="100000"/>
              </a:lnSpc>
              <a:spcBef>
                <a:spcPct val="75000"/>
              </a:spcBef>
              <a:spcAft>
                <a:spcPct val="0"/>
              </a:spcAft>
              <a:buClr>
                <a:schemeClr val="hlink"/>
              </a:buClr>
              <a:buSzPct val="110000"/>
              <a:tabLst/>
              <a:defRPr/>
            </a:pP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7" name="Picture 2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20272" y="3717032"/>
            <a:ext cx="1645155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sp>
        <p:nvSpPr>
          <p:cNvPr id="21" name="Title 1"/>
          <p:cNvSpPr txBox="1">
            <a:spLocks/>
          </p:cNvSpPr>
          <p:nvPr/>
        </p:nvSpPr>
        <p:spPr bwMode="auto">
          <a:xfrm>
            <a:off x="428596" y="214290"/>
            <a:ext cx="7632700" cy="490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SPOT 5 in Alaska</a:t>
            </a: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7632700" cy="490066"/>
          </a:xfrm>
        </p:spPr>
        <p:txBody>
          <a:bodyPr/>
          <a:lstStyle/>
          <a:p>
            <a:r>
              <a:rPr lang="en-US" dirty="0" smtClean="0"/>
              <a:t>SDMI Source Imagery Requirements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257360"/>
            <a:ext cx="4714908" cy="3600400"/>
          </a:xfrm>
        </p:spPr>
        <p:txBody>
          <a:bodyPr/>
          <a:lstStyle/>
          <a:p>
            <a:r>
              <a:rPr lang="en-US" sz="2000" dirty="0" smtClean="0"/>
              <a:t>Collect Upland Alaska</a:t>
            </a:r>
          </a:p>
          <a:p>
            <a:pPr lvl="1"/>
            <a:r>
              <a:rPr lang="en-US" sz="1600" dirty="0" smtClean="0"/>
              <a:t>~1.56m km</a:t>
            </a:r>
            <a:r>
              <a:rPr lang="en-US" sz="1600" baseline="30000" dirty="0" smtClean="0"/>
              <a:t>2</a:t>
            </a:r>
          </a:p>
          <a:p>
            <a:pPr lvl="1"/>
            <a:r>
              <a:rPr lang="en-US" sz="1600" dirty="0" smtClean="0"/>
              <a:t>~900 SPOT-5 scenes</a:t>
            </a:r>
          </a:p>
          <a:p>
            <a:r>
              <a:rPr lang="en-US" sz="2000" dirty="0" smtClean="0"/>
              <a:t>Sun Angle Above 30º</a:t>
            </a:r>
          </a:p>
          <a:p>
            <a:pPr lvl="1"/>
            <a:r>
              <a:rPr lang="en-US" sz="1600" dirty="0" smtClean="0"/>
              <a:t>Shortens Collection Season in Northern Areas</a:t>
            </a:r>
          </a:p>
          <a:p>
            <a:r>
              <a:rPr lang="en-US" sz="2000" dirty="0" smtClean="0"/>
              <a:t>Leaf-on</a:t>
            </a:r>
            <a:endParaRPr lang="en-US" sz="1400" dirty="0" smtClean="0"/>
          </a:p>
          <a:p>
            <a:r>
              <a:rPr lang="en-US" sz="2000" dirty="0" smtClean="0"/>
              <a:t>Less than 10% clouds</a:t>
            </a:r>
          </a:p>
          <a:p>
            <a:pPr lvl="1"/>
            <a:r>
              <a:rPr lang="en-US" sz="1600" dirty="0" smtClean="0"/>
              <a:t>Also Cloud Shadow, Hazy, Smoke &amp; Snow</a:t>
            </a:r>
          </a:p>
          <a:p>
            <a:r>
              <a:rPr lang="en-US" sz="2000" dirty="0" smtClean="0"/>
              <a:t>Ortho Accuracy 1:24k </a:t>
            </a:r>
          </a:p>
          <a:p>
            <a:pPr lvl="1"/>
            <a:r>
              <a:rPr lang="en-US" sz="1600" dirty="0" smtClean="0"/>
              <a:t>Collection Limit: +/-15º Off Nadir</a:t>
            </a:r>
          </a:p>
          <a:p>
            <a:pPr>
              <a:buNone/>
            </a:pPr>
            <a:endParaRPr lang="en-US" sz="20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fr-FR" dirty="0" smtClean="0"/>
              <a:t>2/24/2011 - </a:t>
            </a:r>
            <a:fld id="{86395F21-428C-4E9B-A9B8-45D06C9B9121}" type="slidenum">
              <a:rPr lang="fr-FR" smtClean="0"/>
              <a:pPr>
                <a:defRPr/>
              </a:pPr>
              <a:t>10</a:t>
            </a:fld>
            <a:endParaRPr lang="fr-FR" dirty="0"/>
          </a:p>
        </p:txBody>
      </p:sp>
      <p:pic>
        <p:nvPicPr>
          <p:cNvPr id="6" name="Picture 5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9992" y="1556792"/>
            <a:ext cx="4644008" cy="3744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perspectiveContrastingLeftFacing"/>
            <a:lightRig rig="threePt" dir="t"/>
          </a:scene3d>
          <a:sp3d>
            <a:bevelT/>
            <a:bevelB w="114300" prst="artDeco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8324" y="214290"/>
            <a:ext cx="7632700" cy="490066"/>
          </a:xfrm>
        </p:spPr>
        <p:txBody>
          <a:bodyPr/>
          <a:lstStyle/>
          <a:p>
            <a:r>
              <a:rPr lang="en-US" dirty="0" smtClean="0"/>
              <a:t>Current Source Imagery Collection Status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fr-FR" dirty="0" smtClean="0"/>
              <a:t>2/24/2011 - </a:t>
            </a:r>
            <a:fld id="{86395F21-428C-4E9B-A9B8-45D06C9B9121}" type="slidenum">
              <a:rPr lang="fr-FR" smtClean="0"/>
              <a:pPr>
                <a:defRPr/>
              </a:pPr>
              <a:t>11</a:t>
            </a:fld>
            <a:endParaRPr lang="fr-FR" dirty="0"/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71604" y="1860544"/>
            <a:ext cx="6000792" cy="4354537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2071670" y="900170"/>
            <a:ext cx="5429288" cy="36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R="0" lvl="0" indent="-268288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Char char="§"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Collected</a:t>
            </a:r>
            <a:r>
              <a:rPr kumimoji="0" lang="en-US" sz="2000" b="0" i="0" u="none" strike="noStrike" kern="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294 Scene Bundles </a:t>
            </a:r>
          </a:p>
          <a:p>
            <a:pPr marR="0" lvl="0" indent="-268288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Char char="§"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Covering 603,000km</a:t>
            </a:r>
            <a:r>
              <a:rPr kumimoji="0" lang="en-US" sz="2000" b="0" i="0" u="none" strike="noStrike" kern="0" cap="none" spc="0" normalizeH="0" baseline="3000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</a:t>
            </a:r>
            <a:r>
              <a:rPr kumimoji="0" lang="en-US" sz="2000" b="0" i="0" u="none" strike="noStrike" kern="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or 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39% of Alaska</a:t>
            </a:r>
            <a:endParaRPr lang="en-US" sz="2000" kern="0" dirty="0" smtClean="0">
              <a:solidFill>
                <a:schemeClr val="tx2"/>
              </a:solidFill>
              <a:latin typeface="+mn-lt"/>
            </a:endParaRPr>
          </a:p>
          <a:p>
            <a:pPr marL="268288" marR="0" lvl="0" indent="-268288" algn="l" defTabSz="914400" rtl="0" eaLnBrk="0" fontAlgn="base" latinLnBrk="0" hangingPunct="0">
              <a:lnSpc>
                <a:spcPct val="100000"/>
              </a:lnSpc>
              <a:spcBef>
                <a:spcPct val="75000"/>
              </a:spcBef>
              <a:spcAft>
                <a:spcPct val="0"/>
              </a:spcAft>
              <a:buClr>
                <a:schemeClr val="hlink"/>
              </a:buClr>
              <a:buSzPct val="110000"/>
              <a:tabLst/>
              <a:defRPr/>
            </a:pPr>
            <a:endParaRPr kumimoji="0" lang="en-US" sz="1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  <a:p>
            <a:pPr marL="268288" marR="0" lvl="0" indent="-268288" algn="l" defTabSz="914400" rtl="0" eaLnBrk="0" fontAlgn="base" latinLnBrk="0" hangingPunct="0">
              <a:lnSpc>
                <a:spcPct val="100000"/>
              </a:lnSpc>
              <a:spcBef>
                <a:spcPct val="75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Char char="§"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 bwMode="auto">
          <a:xfrm>
            <a:off x="5148064" y="620688"/>
            <a:ext cx="3888432" cy="2808312"/>
          </a:xfrm>
          <a:prstGeom prst="rect">
            <a:avLst/>
          </a:prstGeom>
          <a:solidFill>
            <a:schemeClr val="accent3">
              <a:lumMod val="6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flood" dir="t"/>
          </a:scene3d>
          <a:sp3d>
            <a:bevelT w="165100" prst="coolSlant"/>
            <a:bevelB w="165100" prst="coolSlant"/>
          </a:sp3d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0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5148064" y="3573016"/>
            <a:ext cx="3888432" cy="2736304"/>
          </a:xfrm>
          <a:prstGeom prst="rect">
            <a:avLst/>
          </a:prstGeom>
          <a:solidFill>
            <a:schemeClr val="accent3">
              <a:lumMod val="6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flood" dir="t"/>
          </a:scene3d>
          <a:sp3d>
            <a:bevelT w="165100" prst="coolSlant"/>
            <a:bevelB w="165100" prst="coolSlant"/>
          </a:sp3d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0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fr-FR" dirty="0" smtClean="0"/>
              <a:t>2/24/2011 - </a:t>
            </a:r>
            <a:fld id="{86395F21-428C-4E9B-A9B8-45D06C9B9121}" type="slidenum">
              <a:rPr lang="fr-FR" smtClean="0"/>
              <a:pPr>
                <a:defRPr/>
              </a:pPr>
              <a:t>12</a:t>
            </a:fld>
            <a:endParaRPr lang="fr-FR" dirty="0"/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112" y="980728"/>
            <a:ext cx="3076147" cy="2232248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80112" y="3933056"/>
            <a:ext cx="3120346" cy="216024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5572132" y="3573016"/>
            <a:ext cx="3143272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Collected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572132" y="609538"/>
            <a:ext cx="3071834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Delivered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15" name="Title 1"/>
          <p:cNvSpPr txBox="1">
            <a:spLocks/>
          </p:cNvSpPr>
          <p:nvPr/>
        </p:nvSpPr>
        <p:spPr bwMode="auto">
          <a:xfrm>
            <a:off x="428596" y="188640"/>
            <a:ext cx="7815664" cy="490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2010 Collection Overview</a:t>
            </a: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16" name="Table 15"/>
          <p:cNvGraphicFramePr>
            <a:graphicFrameLocks noGrp="1"/>
          </p:cNvGraphicFramePr>
          <p:nvPr/>
        </p:nvGraphicFramePr>
        <p:xfrm>
          <a:off x="827584" y="989848"/>
          <a:ext cx="3456384" cy="1296144"/>
        </p:xfrm>
        <a:graphic>
          <a:graphicData uri="http://schemas.openxmlformats.org/drawingml/2006/table">
            <a:tbl>
              <a:tblPr firstRow="1" bandRow="1">
                <a:effectLst>
                  <a:outerShdw blurRad="76200" dir="18900000" sy="23000" kx="-1200000" algn="bl" rotWithShape="0">
                    <a:prstClr val="black">
                      <a:alpha val="20000"/>
                    </a:prstClr>
                  </a:outerShdw>
                </a:effectLst>
                <a:tableStyleId>{C4B1156A-380E-4F78-BDF5-A606A8083BF9}</a:tableStyleId>
              </a:tblPr>
              <a:tblGrid>
                <a:gridCol w="1944216"/>
                <a:gridCol w="1512168"/>
              </a:tblGrid>
              <a:tr h="356984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Bundles Collected</a:t>
                      </a:r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1271</a:t>
                      </a:r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Bundles Delivered</a:t>
                      </a:r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210</a:t>
                      </a:r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Delivery Percentage</a:t>
                      </a:r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16%</a:t>
                      </a:r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20" name="Chart 19"/>
          <p:cNvGraphicFramePr/>
          <p:nvPr/>
        </p:nvGraphicFramePr>
        <p:xfrm>
          <a:off x="827584" y="3645024"/>
          <a:ext cx="3672408" cy="22555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677868" y="2660904"/>
            <a:ext cx="4608512" cy="1553914"/>
          </a:xfrm>
        </p:spPr>
        <p:txBody>
          <a:bodyPr/>
          <a:lstStyle/>
          <a:p>
            <a:r>
              <a:rPr lang="en-US" sz="2000" dirty="0" smtClean="0"/>
              <a:t>Factors Limiting 2010 Delivery</a:t>
            </a:r>
          </a:p>
          <a:p>
            <a:pPr lvl="1"/>
            <a:r>
              <a:rPr lang="en-US" sz="1600" dirty="0" smtClean="0"/>
              <a:t>Clouds</a:t>
            </a:r>
          </a:p>
          <a:p>
            <a:pPr lvl="1"/>
            <a:r>
              <a:rPr lang="en-US" sz="1600" dirty="0" smtClean="0"/>
              <a:t>Sun Angle</a:t>
            </a:r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7632700" cy="490066"/>
          </a:xfrm>
        </p:spPr>
        <p:txBody>
          <a:bodyPr/>
          <a:lstStyle/>
          <a:p>
            <a:r>
              <a:rPr lang="en-US" dirty="0" smtClean="0"/>
              <a:t>Clouds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000108"/>
            <a:ext cx="4071966" cy="2304826"/>
          </a:xfrm>
        </p:spPr>
        <p:txBody>
          <a:bodyPr/>
          <a:lstStyle/>
          <a:p>
            <a:r>
              <a:rPr lang="en-US" sz="2000" dirty="0" smtClean="0"/>
              <a:t>More Challenging Than Anticipated</a:t>
            </a:r>
          </a:p>
          <a:p>
            <a:pPr lvl="1">
              <a:spcBef>
                <a:spcPts val="600"/>
              </a:spcBef>
            </a:pPr>
            <a:r>
              <a:rPr lang="en-US" sz="1600" dirty="0" smtClean="0"/>
              <a:t>July was the most challenging</a:t>
            </a:r>
          </a:p>
          <a:p>
            <a:pPr lvl="2"/>
            <a:r>
              <a:rPr lang="en-US" sz="1200" dirty="0" smtClean="0"/>
              <a:t>From July 14 to August 1, no imagery was delivered because of heavy clouds.</a:t>
            </a:r>
            <a:br>
              <a:rPr lang="en-US" sz="1200" dirty="0" smtClean="0"/>
            </a:br>
            <a:endParaRPr lang="en-US" sz="1200" dirty="0" smtClean="0"/>
          </a:p>
          <a:p>
            <a:pPr lvl="1"/>
            <a:r>
              <a:rPr lang="en-US" sz="1600" dirty="0" smtClean="0"/>
              <a:t>Conditions improved in September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fr-FR" dirty="0" smtClean="0"/>
              <a:t>2/24/2011 - </a:t>
            </a:r>
            <a:fld id="{86395F21-428C-4E9B-A9B8-45D06C9B9121}" type="slidenum">
              <a:rPr lang="fr-FR" smtClean="0"/>
              <a:pPr>
                <a:defRPr/>
              </a:pPr>
              <a:t>13</a:t>
            </a:fld>
            <a:endParaRPr lang="fr-FR" dirty="0"/>
          </a:p>
        </p:txBody>
      </p:sp>
      <p:grpSp>
        <p:nvGrpSpPr>
          <p:cNvPr id="5" name="Group 4"/>
          <p:cNvGrpSpPr/>
          <p:nvPr/>
        </p:nvGrpSpPr>
        <p:grpSpPr>
          <a:xfrm>
            <a:off x="4932040" y="548680"/>
            <a:ext cx="3923928" cy="2520280"/>
            <a:chOff x="539552" y="764704"/>
            <a:chExt cx="3923928" cy="2520280"/>
          </a:xfrm>
        </p:grpSpPr>
        <p:graphicFrame>
          <p:nvGraphicFramePr>
            <p:cNvPr id="6" name="Chart 5"/>
            <p:cNvGraphicFramePr/>
            <p:nvPr/>
          </p:nvGraphicFramePr>
          <p:xfrm>
            <a:off x="539552" y="764704"/>
            <a:ext cx="3923928" cy="252028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cxnSp>
          <p:nvCxnSpPr>
            <p:cNvPr id="7" name="Straight Connector 6"/>
            <p:cNvCxnSpPr/>
            <p:nvPr/>
          </p:nvCxnSpPr>
          <p:spPr bwMode="auto">
            <a:xfrm>
              <a:off x="1043608" y="1801391"/>
              <a:ext cx="3312368" cy="0"/>
            </a:xfrm>
            <a:prstGeom prst="line">
              <a:avLst/>
            </a:prstGeom>
            <a:noFill/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aphicFrame>
        <p:nvGraphicFramePr>
          <p:cNvPr id="8" name="Chart 7"/>
          <p:cNvGraphicFramePr/>
          <p:nvPr/>
        </p:nvGraphicFramePr>
        <p:xfrm>
          <a:off x="467544" y="3429000"/>
          <a:ext cx="4104456" cy="2520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 cstate="print"/>
          <a:srcRect l="32160" t="19295" r="7765" b="8223"/>
          <a:stretch>
            <a:fillRect/>
          </a:stretch>
        </p:blipFill>
        <p:spPr bwMode="auto">
          <a:xfrm>
            <a:off x="4932040" y="3240600"/>
            <a:ext cx="3926240" cy="3474548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8524944" y="1412776"/>
            <a:ext cx="439544" cy="2385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rgbClr val="FF0000"/>
                </a:solidFill>
              </a:rPr>
              <a:t>16%</a:t>
            </a:r>
            <a:endParaRPr lang="en-US" sz="1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7632700" cy="490066"/>
          </a:xfrm>
        </p:spPr>
        <p:txBody>
          <a:bodyPr/>
          <a:lstStyle/>
          <a:p>
            <a:r>
              <a:rPr lang="en-US" dirty="0" smtClean="0"/>
              <a:t>Sun Angle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857232"/>
            <a:ext cx="8143932" cy="4558400"/>
          </a:xfrm>
        </p:spPr>
        <p:txBody>
          <a:bodyPr/>
          <a:lstStyle/>
          <a:p>
            <a:r>
              <a:rPr lang="en-US" sz="2000" dirty="0" smtClean="0"/>
              <a:t>Starting in September, the sun angle requirement limited the amount of deliverable data bundles.</a:t>
            </a:r>
          </a:p>
          <a:p>
            <a:r>
              <a:rPr lang="en-US" sz="2000" dirty="0" smtClean="0"/>
              <a:t>Clearing weather conditions in September increased the amount of near cloud-free scene bundles being collected; however, the sun angle requirement prevented them from being delivered.</a:t>
            </a:r>
          </a:p>
          <a:p>
            <a:pPr lvl="1">
              <a:spcBef>
                <a:spcPts val="600"/>
              </a:spcBef>
            </a:pPr>
            <a:r>
              <a:rPr lang="en-US" sz="1600" dirty="0" smtClean="0"/>
              <a:t>In total, 111 scene bundles were collected, which met all delivery criteria except the sun angle.</a:t>
            </a:r>
          </a:p>
          <a:p>
            <a:pPr lvl="1">
              <a:spcBef>
                <a:spcPts val="600"/>
              </a:spcBef>
            </a:pPr>
            <a:r>
              <a:rPr lang="en-US" sz="1600" dirty="0" smtClean="0"/>
              <a:t>Increased total coverage to 48%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fr-FR" dirty="0" smtClean="0"/>
              <a:t>2/24/2011 - </a:t>
            </a:r>
            <a:fld id="{86395F21-428C-4E9B-A9B8-45D06C9B9121}" type="slidenum">
              <a:rPr lang="fr-FR" smtClean="0"/>
              <a:pPr>
                <a:defRPr/>
              </a:pPr>
              <a:t>14</a:t>
            </a:fld>
            <a:endParaRPr lang="fr-FR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 l="32087" t="17846" r="14363" b="22708"/>
          <a:stretch>
            <a:fillRect/>
          </a:stretch>
        </p:blipFill>
        <p:spPr bwMode="auto">
          <a:xfrm>
            <a:off x="4786316" y="3761062"/>
            <a:ext cx="3838891" cy="2596896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</p:spPr>
      </p:pic>
      <p:graphicFrame>
        <p:nvGraphicFramePr>
          <p:cNvPr id="6" name="Chart 5"/>
          <p:cNvGraphicFramePr/>
          <p:nvPr/>
        </p:nvGraphicFramePr>
        <p:xfrm>
          <a:off x="611560" y="3741201"/>
          <a:ext cx="3888432" cy="2592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image00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7686" y="2143116"/>
            <a:ext cx="4505763" cy="3672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7959754" cy="490066"/>
          </a:xfrm>
        </p:spPr>
        <p:txBody>
          <a:bodyPr/>
          <a:lstStyle/>
          <a:p>
            <a:r>
              <a:rPr lang="en-US" dirty="0" smtClean="0"/>
              <a:t>2011 Collection Season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142984"/>
            <a:ext cx="5944174" cy="4806966"/>
          </a:xfrm>
        </p:spPr>
        <p:txBody>
          <a:bodyPr/>
          <a:lstStyle/>
          <a:p>
            <a:r>
              <a:rPr lang="en-US" sz="2000" dirty="0" smtClean="0"/>
              <a:t>Anticipated Delivery: 200 – 300 Scene Bundles</a:t>
            </a:r>
          </a:p>
          <a:p>
            <a:r>
              <a:rPr lang="en-US" sz="2000" dirty="0" smtClean="0"/>
              <a:t>Complete Collection of the North Slope</a:t>
            </a:r>
          </a:p>
          <a:p>
            <a:r>
              <a:rPr lang="en-US" sz="2000" dirty="0" smtClean="0"/>
              <a:t>Gather Input On User Priorities</a:t>
            </a:r>
          </a:p>
          <a:p>
            <a:pPr lvl="1"/>
            <a:r>
              <a:rPr lang="en-US" sz="1600" dirty="0" smtClean="0"/>
              <a:t>Discussion Friday Morning</a:t>
            </a:r>
          </a:p>
          <a:p>
            <a:endParaRPr lang="en-US" sz="2000" dirty="0" smtClean="0"/>
          </a:p>
          <a:p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fr-FR" dirty="0" smtClean="0"/>
              <a:t>2/24/2011 - </a:t>
            </a:r>
            <a:fld id="{86395F21-428C-4E9B-A9B8-45D06C9B9121}" type="slidenum">
              <a:rPr lang="fr-FR" smtClean="0"/>
              <a:pPr>
                <a:defRPr/>
              </a:pPr>
              <a:t>15</a:t>
            </a:fld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fr-FR" dirty="0" smtClean="0"/>
              <a:t>2/24/2011 - </a:t>
            </a:r>
            <a:fld id="{86395F21-428C-4E9B-A9B8-45D06C9B9121}" type="slidenum">
              <a:rPr lang="fr-FR" smtClean="0"/>
              <a:pPr>
                <a:defRPr/>
              </a:pPr>
              <a:t>16</a:t>
            </a:fld>
            <a:endParaRPr lang="fr-FR" dirty="0"/>
          </a:p>
        </p:txBody>
      </p:sp>
      <p:pic>
        <p:nvPicPr>
          <p:cNvPr id="5" name="Picture 2" descr="http://tribewithted.mlblogs.com/fingers-crossed_sxc-77601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36296" y="2852936"/>
            <a:ext cx="1618342" cy="2418582"/>
          </a:xfrm>
          <a:prstGeom prst="rect">
            <a:avLst/>
          </a:prstGeom>
          <a:noFill/>
        </p:spPr>
      </p:pic>
      <p:sp>
        <p:nvSpPr>
          <p:cNvPr id="6" name="Rectangle 4"/>
          <p:cNvSpPr txBox="1">
            <a:spLocks noChangeArrowheads="1"/>
          </p:cNvSpPr>
          <p:nvPr/>
        </p:nvSpPr>
        <p:spPr bwMode="auto">
          <a:xfrm>
            <a:off x="642910" y="1752600"/>
            <a:ext cx="7745440" cy="3792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268288" marR="0" lvl="0" indent="-268288" algn="ctr" defTabSz="914400" rtl="0" eaLnBrk="1" fontAlgn="base" latinLnBrk="0" hangingPunct="1">
              <a:lnSpc>
                <a:spcPct val="100000"/>
              </a:lnSpc>
              <a:spcBef>
                <a:spcPct val="75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None/>
              <a:tabLst/>
              <a:defRPr/>
            </a:pPr>
            <a:r>
              <a:rPr kumimoji="0" lang="fr-FR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Astrium</a:t>
            </a:r>
            <a:r>
              <a:rPr kumimoji="0" lang="fr-FR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br>
              <a:rPr kumimoji="0" lang="fr-FR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fr-FR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GEO-Information </a:t>
            </a:r>
            <a:r>
              <a:rPr kumimoji="0" lang="fr-FR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Services</a:t>
            </a:r>
          </a:p>
          <a:p>
            <a:pPr marL="268288" marR="0" lvl="0" indent="-268288" algn="ctr" defTabSz="914400" rtl="0" eaLnBrk="1" fontAlgn="base" latinLnBrk="0" hangingPunct="1">
              <a:lnSpc>
                <a:spcPct val="100000"/>
              </a:lnSpc>
              <a:spcBef>
                <a:spcPct val="75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None/>
              <a:tabLst/>
              <a:defRPr/>
            </a:pPr>
            <a:r>
              <a:rPr lang="fr-FR" sz="2400" b="1" kern="0" dirty="0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Drew </a:t>
            </a:r>
            <a:r>
              <a:rPr lang="fr-FR" sz="2400" b="1" kern="0" dirty="0" err="1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Hopwood</a:t>
            </a:r>
            <a:r>
              <a:rPr lang="fr-FR" sz="2400" b="1" kern="0" dirty="0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/>
            </a:r>
            <a:br>
              <a:rPr lang="fr-FR" sz="2400" b="1" kern="0" dirty="0" smtClean="0">
                <a:solidFill>
                  <a:schemeClr val="bg1">
                    <a:lumMod val="50000"/>
                  </a:schemeClr>
                </a:solidFill>
                <a:latin typeface="+mn-lt"/>
              </a:rPr>
            </a:br>
            <a:r>
              <a:rPr kumimoji="0" lang="fr-FR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14595 </a:t>
            </a:r>
            <a:r>
              <a:rPr kumimoji="0" lang="fr-FR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Avion </a:t>
            </a:r>
            <a:r>
              <a:rPr kumimoji="0" lang="fr-FR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Parkway</a:t>
            </a:r>
            <a:r>
              <a:rPr kumimoji="0" lang="fr-FR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Suite 500</a:t>
            </a:r>
            <a:br>
              <a:rPr kumimoji="0" lang="fr-FR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fr-FR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Chantilly, VA  20151</a:t>
            </a:r>
            <a:br>
              <a:rPr kumimoji="0" lang="fr-FR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fr-FR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(703) 715-3100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2388"/>
            <a:ext cx="9144000" cy="680561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3075" name="Titre 1"/>
          <p:cNvSpPr>
            <a:spLocks noGrp="1"/>
          </p:cNvSpPr>
          <p:nvPr>
            <p:ph type="title"/>
          </p:nvPr>
        </p:nvSpPr>
        <p:spPr>
          <a:xfrm>
            <a:off x="457200" y="52388"/>
            <a:ext cx="8229600" cy="874712"/>
          </a:xfrm>
        </p:spPr>
        <p:txBody>
          <a:bodyPr/>
          <a:lstStyle/>
          <a:p>
            <a:pPr eaLnBrk="1" hangingPunct="1"/>
            <a:r>
              <a:rPr lang="fr-FR" smtClean="0">
                <a:solidFill>
                  <a:srgbClr val="FFC000"/>
                </a:solidFill>
              </a:rPr>
              <a:t>TSX/HRS DEM MERGING</a:t>
            </a:r>
          </a:p>
        </p:txBody>
      </p:sp>
      <p:pic>
        <p:nvPicPr>
          <p:cNvPr id="3076" name="Image 3" descr="Image 6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468563"/>
            <a:ext cx="2690813" cy="2690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Image 6" descr="Image 9.png"/>
          <p:cNvPicPr>
            <a:picLocks noChangeAspect="1"/>
          </p:cNvPicPr>
          <p:nvPr/>
        </p:nvPicPr>
        <p:blipFill>
          <a:blip r:embed="rId3" cstate="print">
            <a:lum contrast="40000"/>
          </a:blip>
          <a:srcRect/>
          <a:stretch>
            <a:fillRect/>
          </a:stretch>
        </p:blipFill>
        <p:spPr bwMode="auto">
          <a:xfrm>
            <a:off x="3562350" y="3876675"/>
            <a:ext cx="5040313" cy="2882900"/>
          </a:xfrm>
          <a:prstGeom prst="rect">
            <a:avLst/>
          </a:prstGeom>
          <a:noFill/>
          <a:ln w="28575">
            <a:solidFill>
              <a:srgbClr val="FF6600"/>
            </a:solidFill>
            <a:round/>
            <a:headEnd/>
            <a:tailEnd/>
          </a:ln>
        </p:spPr>
      </p:pic>
      <p:pic>
        <p:nvPicPr>
          <p:cNvPr id="3078" name="Image 7" descr="Image 10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62350" y="927100"/>
            <a:ext cx="5040313" cy="2876550"/>
          </a:xfrm>
          <a:prstGeom prst="rect">
            <a:avLst/>
          </a:prstGeom>
          <a:noFill/>
          <a:ln w="28575">
            <a:solidFill>
              <a:srgbClr val="FF6600"/>
            </a:solidFill>
            <a:round/>
            <a:headEnd/>
            <a:tailEnd/>
          </a:ln>
        </p:spPr>
      </p:pic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738313" y="2963863"/>
            <a:ext cx="404812" cy="476250"/>
          </a:xfrm>
          <a:prstGeom prst="rect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solidFill>
                <a:schemeClr val="lt1"/>
              </a:solidFill>
              <a:latin typeface="+mn-lt"/>
              <a:ea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4099" name="Titre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8229600" cy="1143000"/>
          </a:xfrm>
        </p:spPr>
        <p:txBody>
          <a:bodyPr/>
          <a:lstStyle/>
          <a:p>
            <a:pPr eaLnBrk="1" hangingPunct="1"/>
            <a:r>
              <a:rPr lang="fr-FR" smtClean="0">
                <a:solidFill>
                  <a:srgbClr val="FFC000"/>
                </a:solidFill>
              </a:rPr>
              <a:t>TSX/HRS DEM MERGING</a:t>
            </a:r>
          </a:p>
        </p:txBody>
      </p:sp>
      <p:pic>
        <p:nvPicPr>
          <p:cNvPr id="4100" name="Image 3" descr="Image 6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262063"/>
            <a:ext cx="2690813" cy="2690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1" name="Image 4" descr="Image 1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33850" y="1277938"/>
            <a:ext cx="4679950" cy="2674937"/>
          </a:xfrm>
          <a:prstGeom prst="rect">
            <a:avLst/>
          </a:prstGeom>
          <a:noFill/>
          <a:ln w="28575">
            <a:solidFill>
              <a:srgbClr val="FF6600"/>
            </a:solidFill>
            <a:round/>
            <a:headEnd/>
            <a:tailEnd/>
          </a:ln>
        </p:spPr>
      </p:pic>
      <p:pic>
        <p:nvPicPr>
          <p:cNvPr id="4102" name="Image 5" descr="Image 2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33850" y="4097338"/>
            <a:ext cx="4679950" cy="2689225"/>
          </a:xfrm>
          <a:prstGeom prst="rect">
            <a:avLst/>
          </a:prstGeom>
          <a:noFill/>
          <a:ln w="28575">
            <a:solidFill>
              <a:srgbClr val="FF6600"/>
            </a:solidFill>
            <a:round/>
            <a:headEnd/>
            <a:tailEnd/>
          </a:ln>
        </p:spPr>
      </p:pic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773238" y="2679700"/>
            <a:ext cx="406400" cy="476250"/>
          </a:xfrm>
          <a:prstGeom prst="rect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6491288" y="2292350"/>
            <a:ext cx="800100" cy="801688"/>
          </a:xfrm>
          <a:prstGeom prst="rect">
            <a:avLst/>
          </a:prstGeom>
          <a:noFill/>
          <a:ln w="38100">
            <a:solidFill>
              <a:srgbClr val="3366FF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solidFill>
                <a:schemeClr val="lt1"/>
              </a:solidFill>
              <a:latin typeface="+mn-lt"/>
              <a:ea typeface="+mn-ea"/>
            </a:endParaRPr>
          </a:p>
        </p:txBody>
      </p:sp>
      <p:pic>
        <p:nvPicPr>
          <p:cNvPr id="4105" name="Image 9" descr="Image 5.pn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005013" y="4503738"/>
            <a:ext cx="1798637" cy="1890712"/>
          </a:xfrm>
          <a:prstGeom prst="rect">
            <a:avLst/>
          </a:prstGeom>
          <a:noFill/>
          <a:ln w="28575">
            <a:solidFill>
              <a:srgbClr val="3366FF"/>
            </a:solidFill>
            <a:round/>
            <a:headEnd/>
            <a:tailEnd/>
          </a:ln>
        </p:spPr>
      </p:pic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6491288" y="4964113"/>
            <a:ext cx="800100" cy="803275"/>
          </a:xfrm>
          <a:prstGeom prst="rect">
            <a:avLst/>
          </a:prstGeom>
          <a:noFill/>
          <a:ln w="38100">
            <a:solidFill>
              <a:srgbClr val="3366FF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solidFill>
                <a:schemeClr val="lt1"/>
              </a:solidFill>
              <a:latin typeface="+mn-lt"/>
              <a:ea typeface="+mn-ea"/>
            </a:endParaRPr>
          </a:p>
        </p:txBody>
      </p:sp>
      <p:pic>
        <p:nvPicPr>
          <p:cNvPr id="4107" name="Image 13" descr="Image 6.pn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04788" y="4503738"/>
            <a:ext cx="1800225" cy="1890712"/>
          </a:xfrm>
          <a:prstGeom prst="rect">
            <a:avLst/>
          </a:prstGeom>
          <a:noFill/>
          <a:ln w="28575">
            <a:solidFill>
              <a:srgbClr val="3366FF"/>
            </a:solidFill>
            <a:round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dèle par défaut">
  <a:themeElements>
    <a:clrScheme name="Modèle par défaut 1">
      <a:dk1>
        <a:srgbClr val="000000"/>
      </a:dk1>
      <a:lt1>
        <a:srgbClr val="FFFFFF"/>
      </a:lt1>
      <a:dk2>
        <a:srgbClr val="0096D8"/>
      </a:dk2>
      <a:lt2>
        <a:srgbClr val="D8DADC"/>
      </a:lt2>
      <a:accent1>
        <a:srgbClr val="ABAAD2"/>
      </a:accent1>
      <a:accent2>
        <a:srgbClr val="333399"/>
      </a:accent2>
      <a:accent3>
        <a:srgbClr val="FFFFFF"/>
      </a:accent3>
      <a:accent4>
        <a:srgbClr val="000000"/>
      </a:accent4>
      <a:accent5>
        <a:srgbClr val="D2D2E5"/>
      </a:accent5>
      <a:accent6>
        <a:srgbClr val="2D2D8A"/>
      </a:accent6>
      <a:hlink>
        <a:srgbClr val="EC6500"/>
      </a:hlink>
      <a:folHlink>
        <a:srgbClr val="000000"/>
      </a:folHlink>
    </a:clrScheme>
    <a:fontScheme name="Modèle par défau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b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95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40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b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95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40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96D8"/>
        </a:dk2>
        <a:lt2>
          <a:srgbClr val="D8DADC"/>
        </a:lt2>
        <a:accent1>
          <a:srgbClr val="ABAAD2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2D2E5"/>
        </a:accent5>
        <a:accent6>
          <a:srgbClr val="2D2D8A"/>
        </a:accent6>
        <a:hlink>
          <a:srgbClr val="EC6500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2379</TotalTime>
  <Words>716</Words>
  <Application>Microsoft Office PowerPoint</Application>
  <PresentationFormat>On-screen Show (4:3)</PresentationFormat>
  <Paragraphs>220</Paragraphs>
  <Slides>18</Slides>
  <Notes>1</Notes>
  <HiddenSlides>3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Modèle par défaut</vt:lpstr>
      <vt:lpstr>SDMI Source Imagery Collection</vt:lpstr>
      <vt:lpstr>Slide 2</vt:lpstr>
      <vt:lpstr>Corporate Overview</vt:lpstr>
      <vt:lpstr>Optical &amp; SAR Imagery</vt:lpstr>
      <vt:lpstr>Elevation Datasets</vt:lpstr>
      <vt:lpstr>Hybrid Elevation Solutions</vt:lpstr>
      <vt:lpstr>Hybrid Elevation Solutions</vt:lpstr>
      <vt:lpstr>Slide 8</vt:lpstr>
      <vt:lpstr>Slide 9</vt:lpstr>
      <vt:lpstr>SDMI Source Imagery Requirements</vt:lpstr>
      <vt:lpstr>Current Source Imagery Collection Status</vt:lpstr>
      <vt:lpstr>Slide 12</vt:lpstr>
      <vt:lpstr>Clouds</vt:lpstr>
      <vt:lpstr>Sun Angle</vt:lpstr>
      <vt:lpstr>2011 Collection Season</vt:lpstr>
      <vt:lpstr>Slide 16</vt:lpstr>
      <vt:lpstr>TSX/HRS DEM MERGING</vt:lpstr>
      <vt:lpstr>TSX/HRS DEM MERGING</vt:lpstr>
    </vt:vector>
  </TitlesOfParts>
  <Company>ASTRIUM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ASTRIUM light</dc:title>
  <dc:creator>Office 2003</dc:creator>
  <cp:lastModifiedBy>hopwood</cp:lastModifiedBy>
  <cp:revision>198</cp:revision>
  <dcterms:created xsi:type="dcterms:W3CDTF">2010-09-10T08:46:20Z</dcterms:created>
  <dcterms:modified xsi:type="dcterms:W3CDTF">2011-02-24T00:04:38Z</dcterms:modified>
</cp:coreProperties>
</file>